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0" r:id="rId1"/>
  </p:sldMasterIdLst>
  <p:notesMasterIdLst>
    <p:notesMasterId r:id="rId19"/>
  </p:notesMasterIdLst>
  <p:handoutMasterIdLst>
    <p:handoutMasterId r:id="rId20"/>
  </p:handoutMasterIdLst>
  <p:sldIdLst>
    <p:sldId id="257" r:id="rId2"/>
    <p:sldId id="288" r:id="rId3"/>
    <p:sldId id="289" r:id="rId4"/>
    <p:sldId id="259" r:id="rId5"/>
    <p:sldId id="260" r:id="rId6"/>
    <p:sldId id="261" r:id="rId7"/>
    <p:sldId id="292" r:id="rId8"/>
    <p:sldId id="256" r:id="rId9"/>
    <p:sldId id="287" r:id="rId10"/>
    <p:sldId id="274" r:id="rId11"/>
    <p:sldId id="279" r:id="rId12"/>
    <p:sldId id="280" r:id="rId13"/>
    <p:sldId id="293" r:id="rId14"/>
    <p:sldId id="290" r:id="rId15"/>
    <p:sldId id="281" r:id="rId16"/>
    <p:sldId id="267" r:id="rId17"/>
    <p:sldId id="295" r:id="rId1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CCCCFF"/>
    <a:srgbClr val="66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44" autoAdjust="0"/>
  </p:normalViewPr>
  <p:slideViewPr>
    <p:cSldViewPr>
      <p:cViewPr>
        <p:scale>
          <a:sx n="107" d="100"/>
          <a:sy n="107" d="100"/>
        </p:scale>
        <p:origin x="-8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C939BAC3-5139-4DFF-B6C9-B5D9D3D4F1A4}" type="datetimeFigureOut">
              <a:rPr lang="en-US"/>
              <a:pPr>
                <a:defRPr/>
              </a:pPr>
              <a:t>8/19/2013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BE0D9583-192C-44A4-B5ED-676EABEF000E}" type="slidenum">
              <a:rPr lang="en-US"/>
              <a:pPr>
                <a:defRPr/>
              </a:pPr>
              <a:t>‹#›</a:t>
            </a:fld>
            <a:endParaRPr lang="en-US"/>
          </a:p>
        </p:txBody>
      </p:sp>
    </p:spTree>
    <p:extLst>
      <p:ext uri="{BB962C8B-B14F-4D97-AF65-F5344CB8AC3E}">
        <p14:creationId xmlns:p14="http://schemas.microsoft.com/office/powerpoint/2010/main" val="116258258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B3FB199C-9ACD-4136-94E6-906F21CBC9CC}" type="datetimeFigureOut">
              <a:rPr lang="en-US"/>
              <a:pPr>
                <a:defRPr/>
              </a:pPr>
              <a:t>8/19/2013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2C270676-D54B-4923-83A7-F30BB6AB3328}" type="slidenum">
              <a:rPr lang="en-US"/>
              <a:pPr>
                <a:defRPr/>
              </a:pPr>
              <a:t>‹#›</a:t>
            </a:fld>
            <a:endParaRPr lang="en-US"/>
          </a:p>
        </p:txBody>
      </p:sp>
    </p:spTree>
    <p:extLst>
      <p:ext uri="{BB962C8B-B14F-4D97-AF65-F5344CB8AC3E}">
        <p14:creationId xmlns:p14="http://schemas.microsoft.com/office/powerpoint/2010/main" val="10402565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386" name="Rectangle 3"/>
          <p:cNvSpPr>
            <a:spLocks noGrp="1" noChangeArrowheads="1"/>
          </p:cNvSpPr>
          <p:nvPr>
            <p:ph type="body" idx="1"/>
          </p:nvPr>
        </p:nvSpPr>
        <p:spPr bwMode="auto">
          <a:noFill/>
        </p:spPr>
        <p:txBody>
          <a:bodyPr/>
          <a:lstStyle/>
          <a:p>
            <a:pPr eaLnBrk="1" hangingPunct="1">
              <a:spcBef>
                <a:spcPct val="0"/>
              </a:spcBef>
            </a:pPr>
            <a:r>
              <a:rPr lang="en-US" smtClean="0"/>
              <a:t>Back to school music</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6"/>
          <p:cNvSpPr>
            <a:spLocks noGrp="1" noChangeArrowheads="1"/>
          </p:cNvSpPr>
          <p:nvPr>
            <p:ph type="sldNum" sz="quarter" idx="5"/>
          </p:nvPr>
        </p:nvSpPr>
        <p:spPr bwMode="auto">
          <a:ln>
            <a:round/>
            <a:headEnd/>
            <a:tailEnd/>
          </a:ln>
        </p:spPr>
        <p:txBody>
          <a:bodyPr wrap="square" numCol="1" anchorCtr="0" compatLnSpc="1">
            <a:prstTxWarp prst="textNoShape">
              <a:avLst/>
            </a:prstTxWarp>
          </a:bodyPr>
          <a:lstStyle/>
          <a:p>
            <a:pPr fontAlgn="base">
              <a:spcBef>
                <a:spcPct val="0"/>
              </a:spcBef>
              <a:spcAft>
                <a:spcPct val="0"/>
              </a:spcAft>
              <a:defRPr/>
            </a:pPr>
            <a:fld id="{FDB77458-3664-4E7F-BB2B-0AF455B0AD5E}" type="slidenum">
              <a:rPr lang="en-US">
                <a:cs typeface="Arial" charset="0"/>
              </a:rPr>
              <a:pPr fontAlgn="base">
                <a:spcBef>
                  <a:spcPct val="0"/>
                </a:spcBef>
                <a:spcAft>
                  <a:spcPct val="0"/>
                </a:spcAft>
                <a:defRPr/>
              </a:pPr>
              <a:t>10</a:t>
            </a:fld>
            <a:endParaRPr lang="en-US">
              <a:cs typeface="Arial" charset="0"/>
            </a:endParaRPr>
          </a:p>
        </p:txBody>
      </p:sp>
      <p:sp>
        <p:nvSpPr>
          <p:cNvPr id="34819" name="Rectangle 1"/>
          <p:cNvSpPr>
            <a:spLocks noGrp="1" noRot="1" noChangeAspect="1" noChangeArrowheads="1" noTextEdit="1"/>
          </p:cNvSpPr>
          <p:nvPr>
            <p:ph type="sldImg"/>
          </p:nvPr>
        </p:nvSpPr>
        <p:spPr bwMode="auto">
          <a:xfrm>
            <a:off x="1143000" y="693738"/>
            <a:ext cx="4572000" cy="3429000"/>
          </a:xfrm>
          <a:solidFill>
            <a:srgbClr val="FFFFFF"/>
          </a:solidFill>
          <a:ln>
            <a:solidFill>
              <a:srgbClr val="000000"/>
            </a:solidFill>
            <a:miter lim="800000"/>
            <a:headEnd/>
            <a:tailEnd/>
          </a:ln>
        </p:spPr>
      </p:sp>
      <p:sp>
        <p:nvSpPr>
          <p:cNvPr id="34820" name="Rectangle 2"/>
          <p:cNvSpPr>
            <a:spLocks noGrp="1" noChangeArrowheads="1"/>
          </p:cNvSpPr>
          <p:nvPr>
            <p:ph type="body" idx="1"/>
          </p:nvPr>
        </p:nvSpPr>
        <p:spPr bwMode="auto">
          <a:xfrm>
            <a:off x="685800" y="4341813"/>
            <a:ext cx="5487988" cy="4114800"/>
          </a:xfrm>
          <a:noFill/>
        </p:spPr>
        <p:txBody>
          <a:bodyPr wrap="none" anchor="ctr"/>
          <a:lstStyle/>
          <a:p>
            <a:pPr eaLnBrk="1" hangingPunct="1">
              <a:spcBef>
                <a:spcPct val="0"/>
              </a:spcBef>
            </a:pPr>
            <a:r>
              <a:rPr lang="en-US" smtClean="0"/>
              <a:t>Think time: which one is the most beneficial to you and your classroom or interesting to you? Quick pair/share of 45 seconds Prompt: the person with the earliest birthday in the year will start the pair share. I’m curious about some of the ideas out there. Would you be willing to share what you or your partner said?</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a:lstStyle/>
          <a:p>
            <a:pPr eaLnBrk="1" hangingPunct="1"/>
            <a:r>
              <a:rPr lang="en-US" smtClean="0"/>
              <a:t>Most of us come to the Writing Project with some degree of trepidation. You’re giving us an hour of your time this afternoon so we want to honor that by offering testimonials from other people who once were skeptics. April Smith readily admits that she was motivated by money rather than the world class professional development that OWP promised. This Pecha Kucha presentation, a term which is explained in the slideshow, was prepared by April and invites you to consider participating in the PD that the Writing Project has to offer.</a:t>
            </a:r>
          </a:p>
          <a:p>
            <a:pPr eaLnBrk="1" hangingPunct="1"/>
            <a:r>
              <a:rPr lang="en-US" smtClean="0"/>
              <a:t>One of our core principles is the importance of teacher collaboration. I thoroughly enjoyed working with April. We also want to give credit to Amy Sampson who presented a demonstration about Pecha Kucha at the Summer Institute.</a:t>
            </a:r>
          </a:p>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bwMode="auto">
          <a:noFill/>
          <a:ln>
            <a:solidFill>
              <a:srgbClr val="000000"/>
            </a:solidFill>
            <a:miter lim="800000"/>
            <a:headEnd/>
            <a:tailEnd/>
          </a:ln>
        </p:spPr>
      </p:sp>
      <p:sp>
        <p:nvSpPr>
          <p:cNvPr id="40962" name="Rectangle 3"/>
          <p:cNvSpPr>
            <a:spLocks noGrp="1"/>
          </p:cNvSpPr>
          <p:nvPr>
            <p:ph type="body" idx="1"/>
          </p:nvPr>
        </p:nvSpPr>
        <p:spPr bwMode="auto">
          <a:noFill/>
        </p:spPr>
        <p:txBody>
          <a:bodyPr/>
          <a:lstStyle/>
          <a:p>
            <a:pPr eaLnBrk="1" hangingPunct="1"/>
            <a:r>
              <a:rPr lang="en-US" smtClean="0"/>
              <a:t>5 min. freewrite Before sharing, take one minute to reread and underline the most important elements. Share first—the one with the most visible jewelry. Again a 45 second share</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Slide Image Placeholder 1"/>
          <p:cNvSpPr>
            <a:spLocks noGrp="1" noRot="1" noChangeAspect="1"/>
          </p:cNvSpPr>
          <p:nvPr>
            <p:ph type="sldImg"/>
          </p:nvPr>
        </p:nvSpPr>
        <p:spPr bwMode="auto">
          <a:noFill/>
          <a:ln>
            <a:solidFill>
              <a:srgbClr val="000000"/>
            </a:solidFill>
            <a:miter lim="800000"/>
            <a:headEnd/>
            <a:tailEnd/>
          </a:ln>
        </p:spPr>
      </p:sp>
      <p:sp>
        <p:nvSpPr>
          <p:cNvPr id="45058" name="Notes Placeholder 2"/>
          <p:cNvSpPr>
            <a:spLocks noGrp="1"/>
          </p:cNvSpPr>
          <p:nvPr>
            <p:ph type="body" idx="1"/>
          </p:nvPr>
        </p:nvSpPr>
        <p:spPr bwMode="auto">
          <a:noFill/>
        </p:spPr>
        <p:txBody>
          <a:bodyPr/>
          <a:lstStyle/>
          <a:p>
            <a:pPr eaLnBrk="1" hangingPunct="1">
              <a:spcBef>
                <a:spcPct val="0"/>
              </a:spcBef>
            </a:pPr>
            <a:r>
              <a:rPr lang="en-US" smtClean="0"/>
              <a:t>We’re inviting you to investigate our professional development further. We would love to have you join us in the upcoming year. We’ve prepared a handout that will address many questions you might have, but we also have a strategy that will prepare you to ask any additional questions.</a:t>
            </a:r>
          </a:p>
        </p:txBody>
      </p:sp>
      <p:sp>
        <p:nvSpPr>
          <p:cNvPr id="378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4DFC6F-5939-4501-9CC8-B1EF686FCD3D}" type="slidenum">
              <a:rPr lang="en-US">
                <a:cs typeface="Arial" charset="0"/>
              </a:rPr>
              <a:pPr fontAlgn="base">
                <a:spcBef>
                  <a:spcPct val="0"/>
                </a:spcBef>
                <a:spcAft>
                  <a:spcPct val="0"/>
                </a:spcAft>
                <a:defRPr/>
              </a:pPr>
              <a:t>13</a:t>
            </a:fld>
            <a:endParaRPr lang="en-US">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TextEdit="1"/>
          </p:cNvSpPr>
          <p:nvPr>
            <p:ph type="sldImg"/>
          </p:nvPr>
        </p:nvSpPr>
        <p:spPr bwMode="auto">
          <a:noFill/>
          <a:ln>
            <a:solidFill>
              <a:srgbClr val="000000"/>
            </a:solidFill>
            <a:miter lim="800000"/>
            <a:headEnd/>
            <a:tailEnd/>
          </a:ln>
        </p:spPr>
      </p:sp>
      <p:sp>
        <p:nvSpPr>
          <p:cNvPr id="47106" name="Rectangle 3"/>
          <p:cNvSpPr>
            <a:spLocks noGrp="1"/>
          </p:cNvSpPr>
          <p:nvPr>
            <p:ph type="body" idx="1"/>
          </p:nvPr>
        </p:nvSpPr>
        <p:spPr bwMode="auto">
          <a:noFill/>
        </p:spPr>
        <p:txBody>
          <a:bodyPr/>
          <a:lstStyle/>
          <a:p>
            <a:pPr eaLnBrk="1" hangingPunct="1"/>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bwMode="auto">
          <a:noFill/>
          <a:ln>
            <a:solidFill>
              <a:srgbClr val="000000"/>
            </a:solidFill>
            <a:miter lim="800000"/>
            <a:headEnd/>
            <a:tailEnd/>
          </a:ln>
        </p:spPr>
      </p:sp>
      <p:sp>
        <p:nvSpPr>
          <p:cNvPr id="49154" name="Rectangle 3"/>
          <p:cNvSpPr>
            <a:spLocks noGrp="1"/>
          </p:cNvSpPr>
          <p:nvPr>
            <p:ph type="body" idx="1"/>
          </p:nvPr>
        </p:nvSpPr>
        <p:spPr bwMode="auto">
          <a:noFill/>
        </p:spPr>
        <p:txBody>
          <a:bodyPr/>
          <a:lstStyle/>
          <a:p>
            <a:pPr eaLnBrk="1" hangingPunct="1"/>
            <a:r>
              <a:rPr lang="en-US" smtClean="0"/>
              <a:t>Good professional development isn’t just about what happens in the hour. It’s also about what you take back to the classroom. We are very deliberate in delivering PD with strategies that can be used in the classroom. What have you noticed? What can you do in your own classroom?</a:t>
            </a:r>
          </a:p>
          <a:p>
            <a:pPr eaLnBrk="1" hangingPunct="1"/>
            <a:r>
              <a:rPr lang="en-US" smtClean="0"/>
              <a:t>Multimedia, pair share, movement, equal participation, freewriting, team builder, think time, stand up/ hand up, coding strategy, purpose/ non-purpose statements</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pPr eaLnBrk="1" hangingPunct="1"/>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8434" name="Rectangle 3"/>
          <p:cNvSpPr>
            <a:spLocks noGrp="1" noChangeArrowheads="1"/>
          </p:cNvSpPr>
          <p:nvPr>
            <p:ph type="body" idx="1"/>
          </p:nvPr>
        </p:nvSpPr>
        <p:spPr bwMode="auto">
          <a:noFill/>
        </p:spPr>
        <p:txBody>
          <a:bodyPr/>
          <a:lstStyle/>
          <a:p>
            <a:pPr eaLnBrk="1" hangingPunct="1">
              <a:spcBef>
                <a:spcPct val="0"/>
              </a:spcBef>
            </a:pPr>
            <a:r>
              <a:rPr lang="en-US" smtClean="0"/>
              <a:t>Mike Dawson introduces Katie who, in turn, introduces Angela, Heather, and Colleen. Katie will reconnect us with the work done in the spring with a brief reminder of how our work started and what has happened since. Two minutes. I am pleased to work with my great colleagues in OWP. I’m taking the lead in today’s session but Heather, Angela, and Pam are always free to add comments since we do work as a team. I just returned from Chicago where I attended a national scoring conference. I learned how to analyze student work and I’m looking forward to sharing what I learned sometime in the coming year.</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0482" name="Rectangle 3"/>
          <p:cNvSpPr>
            <a:spLocks noGrp="1" noChangeArrowheads="1"/>
          </p:cNvSpPr>
          <p:nvPr>
            <p:ph type="body" idx="1"/>
          </p:nvPr>
        </p:nvSpPr>
        <p:spPr bwMode="auto">
          <a:noFill/>
        </p:spPr>
        <p:txBody>
          <a:bodyPr/>
          <a:lstStyle/>
          <a:p>
            <a:pPr eaLnBrk="1" hangingPunct="1">
              <a:spcBef>
                <a:spcPct val="0"/>
              </a:spcBef>
            </a:pPr>
            <a:r>
              <a:rPr lang="en-US" smtClean="0"/>
              <a:t>There are a number of acronyms that we will use frequently. Here are the ones we will be using today. You will also find them in handout. Explain each one quickly</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bwMode="auto">
          <a:noFill/>
          <a:ln>
            <a:solidFill>
              <a:srgbClr val="000000"/>
            </a:solidFill>
            <a:miter lim="800000"/>
            <a:headEnd/>
            <a:tailEnd/>
          </a:ln>
        </p:spPr>
      </p:sp>
      <p:sp>
        <p:nvSpPr>
          <p:cNvPr id="22530" name="Notes Placeholder 2"/>
          <p:cNvSpPr>
            <a:spLocks noGrp="1"/>
          </p:cNvSpPr>
          <p:nvPr>
            <p:ph type="body" idx="1"/>
          </p:nvPr>
        </p:nvSpPr>
        <p:spPr bwMode="auto">
          <a:noFill/>
        </p:spPr>
        <p:txBody>
          <a:bodyPr/>
          <a:lstStyle/>
          <a:p>
            <a:pPr eaLnBrk="1" hangingPunct="1">
              <a:spcBef>
                <a:spcPct val="0"/>
              </a:spcBef>
            </a:pPr>
            <a:r>
              <a:rPr lang="en-US" smtClean="0"/>
              <a:t>Goals for today</a:t>
            </a:r>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DB33E0B-7F12-4180-872A-7B8DB28AAB94}" type="slidenum">
              <a:rPr lang="en-US">
                <a:cs typeface="Arial" charset="0"/>
              </a:rPr>
              <a:pPr fontAlgn="base">
                <a:spcBef>
                  <a:spcPct val="0"/>
                </a:spcBef>
                <a:spcAft>
                  <a:spcPct val="0"/>
                </a:spcAft>
                <a:defRPr/>
              </a:pPr>
              <a:t>4</a:t>
            </a:fld>
            <a:endParaRPr lang="en-US">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bwMode="auto">
          <a:noFill/>
          <a:ln>
            <a:solidFill>
              <a:srgbClr val="000000"/>
            </a:solidFill>
            <a:miter lim="800000"/>
            <a:headEnd/>
            <a:tailEnd/>
          </a:ln>
        </p:spPr>
      </p:sp>
      <p:sp>
        <p:nvSpPr>
          <p:cNvPr id="24578"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AC9B432-BB2F-4ED3-9005-631FCC09F2D1}" type="slidenum">
              <a:rPr lang="en-US">
                <a:cs typeface="Arial" charset="0"/>
              </a:rPr>
              <a:pPr fontAlgn="base">
                <a:spcBef>
                  <a:spcPct val="0"/>
                </a:spcBef>
                <a:spcAft>
                  <a:spcPct val="0"/>
                </a:spcAft>
                <a:defRPr/>
              </a:pPr>
              <a:t>5</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p:cNvSpPr>
          <p:nvPr>
            <p:ph type="sldImg"/>
          </p:nvPr>
        </p:nvSpPr>
        <p:spPr bwMode="auto">
          <a:noFill/>
          <a:ln>
            <a:solidFill>
              <a:srgbClr val="000000"/>
            </a:solidFill>
            <a:miter lim="800000"/>
            <a:headEnd/>
            <a:tailEnd/>
          </a:ln>
        </p:spPr>
      </p:sp>
      <p:sp>
        <p:nvSpPr>
          <p:cNvPr id="26626"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212505D-171A-462C-978D-E7CB54D4600E}" type="slidenum">
              <a:rPr lang="en-US">
                <a:cs typeface="Arial" charset="0"/>
              </a:rPr>
              <a:pPr fontAlgn="base">
                <a:spcBef>
                  <a:spcPct val="0"/>
                </a:spcBef>
                <a:spcAft>
                  <a:spcPct val="0"/>
                </a:spcAft>
                <a:defRPr/>
              </a:pPr>
              <a:t>6</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p:cNvSpPr>
          <p:nvPr>
            <p:ph type="sldImg"/>
          </p:nvPr>
        </p:nvSpPr>
        <p:spPr bwMode="auto">
          <a:noFill/>
          <a:ln>
            <a:solidFill>
              <a:srgbClr val="000000"/>
            </a:solidFill>
            <a:miter lim="800000"/>
            <a:headEnd/>
            <a:tailEnd/>
          </a:ln>
        </p:spPr>
      </p:sp>
      <p:sp>
        <p:nvSpPr>
          <p:cNvPr id="28674" name="Notes Placeholder 2"/>
          <p:cNvSpPr>
            <a:spLocks noGrp="1"/>
          </p:cNvSpPr>
          <p:nvPr>
            <p:ph type="body" idx="1"/>
          </p:nvPr>
        </p:nvSpPr>
        <p:spPr bwMode="auto">
          <a:noFill/>
        </p:spPr>
        <p:txBody>
          <a:bodyPr/>
          <a:lstStyle/>
          <a:p>
            <a:pPr eaLnBrk="1" hangingPunct="1">
              <a:spcBef>
                <a:spcPct val="0"/>
              </a:spcBef>
            </a:pPr>
            <a:endParaRPr lang="en-US" smtClean="0"/>
          </a:p>
        </p:txBody>
      </p:sp>
      <p:sp>
        <p:nvSpPr>
          <p:cNvPr id="22531" name="Slide Number Placeholder 3"/>
          <p:cNvSpPr txBox="1">
            <a:spLocks noGrp="1"/>
          </p:cNvSpPr>
          <p:nvPr/>
        </p:nvSpPr>
        <p:spPr bwMode="auto">
          <a:xfrm>
            <a:off x="3884613" y="8685213"/>
            <a:ext cx="2971800" cy="457200"/>
          </a:xfrm>
          <a:prstGeom prst="rect">
            <a:avLst/>
          </a:prstGeom>
          <a:noFill/>
          <a:ln>
            <a:miter lim="800000"/>
            <a:headEnd/>
            <a:tailEnd/>
          </a:ln>
        </p:spPr>
        <p:txBody>
          <a:bodyPr anchor="b"/>
          <a:lstStyle/>
          <a:p>
            <a:pPr algn="r">
              <a:defRPr/>
            </a:pPr>
            <a:fld id="{9516879D-DF35-479A-933A-5D490E88B7A5}" type="slidenum">
              <a:rPr lang="en-US" sz="1200">
                <a:latin typeface="+mn-lt"/>
              </a:rPr>
              <a:pPr algn="r">
                <a:defRPr/>
              </a:pPr>
              <a:t>7</a:t>
            </a:fld>
            <a:endParaRPr lang="en-US" sz="1200">
              <a:latin typeface="+mn-lt"/>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p:cNvSpPr>
          <p:nvPr>
            <p:ph type="sldImg"/>
          </p:nvPr>
        </p:nvSpPr>
        <p:spPr bwMode="auto">
          <a:noFill/>
          <a:ln>
            <a:solidFill>
              <a:srgbClr val="000000"/>
            </a:solidFill>
            <a:miter lim="800000"/>
            <a:headEnd/>
            <a:tailEnd/>
          </a:ln>
        </p:spPr>
      </p:sp>
      <p:sp>
        <p:nvSpPr>
          <p:cNvPr id="30722" name="Notes Placeholder 2"/>
          <p:cNvSpPr>
            <a:spLocks noGrp="1"/>
          </p:cNvSpPr>
          <p:nvPr>
            <p:ph type="body" idx="1"/>
          </p:nvPr>
        </p:nvSpPr>
        <p:spPr bwMode="auto">
          <a:noFill/>
        </p:spPr>
        <p:txBody>
          <a:bodyPr/>
          <a:lstStyle/>
          <a:p>
            <a:pPr eaLnBrk="1" hangingPunct="1">
              <a:spcBef>
                <a:spcPct val="0"/>
              </a:spcBef>
            </a:pPr>
            <a:r>
              <a:rPr lang="en-US" smtClean="0"/>
              <a:t>I took a fabulous summer vacation. I have been teaching more than 20 years. I have been teaching less than five years. I have traveled abroad. I am a native of southwest Missouri. I am a member of the Monett steering committee for the i3 grant.</a:t>
            </a:r>
          </a:p>
        </p:txBody>
      </p:sp>
      <p:sp>
        <p:nvSpPr>
          <p:cNvPr id="266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E9C2998-2A46-40DF-82CD-620792DA708F}" type="slidenum">
              <a:rPr lang="en-US">
                <a:cs typeface="Arial" charset="0"/>
              </a:rPr>
              <a:pPr fontAlgn="base">
                <a:spcBef>
                  <a:spcPct val="0"/>
                </a:spcBef>
                <a:spcAft>
                  <a:spcPct val="0"/>
                </a:spcAft>
                <a:defRPr/>
              </a:pPr>
              <a:t>8</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bwMode="auto">
          <a:noFill/>
          <a:ln>
            <a:solidFill>
              <a:srgbClr val="000000"/>
            </a:solidFill>
            <a:miter lim="800000"/>
            <a:headEnd/>
            <a:tailEnd/>
          </a:ln>
        </p:spPr>
      </p:sp>
      <p:sp>
        <p:nvSpPr>
          <p:cNvPr id="32770" name="Rectangle 3"/>
          <p:cNvSpPr>
            <a:spLocks noGrp="1"/>
          </p:cNvSpPr>
          <p:nvPr>
            <p:ph type="body" idx="1"/>
          </p:nvPr>
        </p:nvSpPr>
        <p:spPr bwMode="auto">
          <a:noFill/>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defRPr/>
              </a:pPr>
              <a:endParaRPr lang="en-US" sz="2400">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defRPr/>
                </a:pPr>
                <a:endParaRPr lang="en-US"/>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defRPr/>
                </a:pPr>
                <a:endParaRPr lang="en-US"/>
              </a:p>
            </p:txBody>
          </p:sp>
        </p:grpSp>
      </p:grpSp>
      <p:sp>
        <p:nvSpPr>
          <p:cNvPr id="89099" name="Rectangle 11"/>
          <p:cNvSpPr>
            <a:spLocks noGrp="1" noChangeArrowheads="1"/>
          </p:cNvSpPr>
          <p:nvPr>
            <p:ph type="ctrTitle"/>
          </p:nvPr>
        </p:nvSpPr>
        <p:spPr>
          <a:xfrm>
            <a:off x="2057400" y="1143000"/>
            <a:ext cx="6629400" cy="2209800"/>
          </a:xfrm>
        </p:spPr>
        <p:txBody>
          <a:bodyPr/>
          <a:lstStyle>
            <a:lvl1pPr>
              <a:defRPr sz="4800"/>
            </a:lvl1pPr>
          </a:lstStyle>
          <a:p>
            <a:r>
              <a:rPr lang="en-US"/>
              <a:t>Click to edit Master title style</a:t>
            </a:r>
          </a:p>
        </p:txBody>
      </p:sp>
      <p:sp>
        <p:nvSpPr>
          <p:cNvPr id="89100"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en-US"/>
              <a:t>Click to edit Master subtitle style</a:t>
            </a:r>
          </a:p>
        </p:txBody>
      </p:sp>
      <p:sp>
        <p:nvSpPr>
          <p:cNvPr id="13" name="Rectangle 13"/>
          <p:cNvSpPr>
            <a:spLocks noGrp="1" noChangeArrowheads="1"/>
          </p:cNvSpPr>
          <p:nvPr>
            <p:ph type="dt" sz="half" idx="10"/>
          </p:nvPr>
        </p:nvSpPr>
        <p:spPr>
          <a:xfrm>
            <a:off x="912813" y="6251575"/>
            <a:ext cx="1905000" cy="457200"/>
          </a:xfrm>
        </p:spPr>
        <p:txBody>
          <a:bodyPr/>
          <a:lstStyle>
            <a:lvl1pPr>
              <a:defRPr/>
            </a:lvl1pPr>
          </a:lstStyle>
          <a:p>
            <a:pPr>
              <a:defRPr/>
            </a:pPr>
            <a:fld id="{B32B3492-7F30-4A9E-95C6-DC5F7DD728F5}" type="datetimeFigureOut">
              <a:rPr lang="en-US"/>
              <a:pPr>
                <a:defRPr/>
              </a:pPr>
              <a:t>8/19/2013</a:t>
            </a:fld>
            <a:endParaRPr lang="en-US"/>
          </a:p>
        </p:txBody>
      </p:sp>
      <p:sp>
        <p:nvSpPr>
          <p:cNvPr id="14" name="Rectangle 14"/>
          <p:cNvSpPr>
            <a:spLocks noGrp="1" noChangeArrowheads="1"/>
          </p:cNvSpPr>
          <p:nvPr>
            <p:ph type="ftr" sz="quarter" idx="11"/>
          </p:nvPr>
        </p:nvSpPr>
        <p:spPr>
          <a:xfrm>
            <a:off x="3354388" y="6248400"/>
            <a:ext cx="2895600" cy="457200"/>
          </a:xfrm>
        </p:spPr>
        <p:txBody>
          <a:bodyPr/>
          <a:lstStyle>
            <a:lvl1pPr>
              <a:defRPr/>
            </a:lvl1pPr>
          </a:lstStyle>
          <a:p>
            <a:pPr>
              <a:defRPr/>
            </a:pPr>
            <a:endParaRPr lang="en-US"/>
          </a:p>
        </p:txBody>
      </p:sp>
      <p:sp>
        <p:nvSpPr>
          <p:cNvPr id="15" name="Rectangle 15"/>
          <p:cNvSpPr>
            <a:spLocks noGrp="1" noChangeArrowheads="1"/>
          </p:cNvSpPr>
          <p:nvPr>
            <p:ph type="sldNum" sz="quarter" idx="12"/>
          </p:nvPr>
        </p:nvSpPr>
        <p:spPr/>
        <p:txBody>
          <a:bodyPr/>
          <a:lstStyle>
            <a:lvl1pPr>
              <a:defRPr/>
            </a:lvl1pPr>
          </a:lstStyle>
          <a:p>
            <a:pPr>
              <a:defRPr/>
            </a:pPr>
            <a:fld id="{B8F518BB-812B-46EE-AAF9-D4E05DC80DD2}"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p:cNvSpPr>
            <a:spLocks noGrp="1" noChangeArrowheads="1"/>
          </p:cNvSpPr>
          <p:nvPr>
            <p:ph type="dt" sz="half" idx="10"/>
          </p:nvPr>
        </p:nvSpPr>
        <p:spPr>
          <a:ln/>
        </p:spPr>
        <p:txBody>
          <a:bodyPr/>
          <a:lstStyle>
            <a:lvl1pPr>
              <a:defRPr/>
            </a:lvl1pPr>
          </a:lstStyle>
          <a:p>
            <a:pPr>
              <a:defRPr/>
            </a:pPr>
            <a:fld id="{33A569A4-50C9-43CD-9477-CAF10A3D89C2}" type="datetimeFigureOut">
              <a:rPr lang="en-US"/>
              <a:pPr>
                <a:defRPr/>
              </a:pPr>
              <a:t>8/19/2013</a:t>
            </a:fld>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56B6ABED-DE66-4F80-83A5-8B0C11AC1A7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277813"/>
            <a:ext cx="19431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277813"/>
            <a:ext cx="56769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p:cNvSpPr>
            <a:spLocks noGrp="1" noChangeArrowheads="1"/>
          </p:cNvSpPr>
          <p:nvPr>
            <p:ph type="dt" sz="half" idx="10"/>
          </p:nvPr>
        </p:nvSpPr>
        <p:spPr>
          <a:ln/>
        </p:spPr>
        <p:txBody>
          <a:bodyPr/>
          <a:lstStyle>
            <a:lvl1pPr>
              <a:defRPr/>
            </a:lvl1pPr>
          </a:lstStyle>
          <a:p>
            <a:pPr>
              <a:defRPr/>
            </a:pPr>
            <a:fld id="{82A7DC5E-6AD9-4454-AF6F-92D42F65C087}" type="datetimeFigureOut">
              <a:rPr lang="en-US"/>
              <a:pPr>
                <a:defRPr/>
              </a:pPr>
              <a:t>8/19/2013</a:t>
            </a:fld>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E84E0C89-375F-438D-BA8B-5661F23F93F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9"/>
          <p:cNvSpPr>
            <a:spLocks noGrp="1" noChangeArrowheads="1"/>
          </p:cNvSpPr>
          <p:nvPr>
            <p:ph type="dt" sz="half" idx="10"/>
          </p:nvPr>
        </p:nvSpPr>
        <p:spPr>
          <a:ln/>
        </p:spPr>
        <p:txBody>
          <a:bodyPr/>
          <a:lstStyle>
            <a:lvl1pPr>
              <a:defRPr/>
            </a:lvl1pPr>
          </a:lstStyle>
          <a:p>
            <a:pPr>
              <a:defRPr/>
            </a:pPr>
            <a:fld id="{22F25E53-64B5-41D5-9B82-A4FBAE266388}" type="datetimeFigureOut">
              <a:rPr lang="en-US"/>
              <a:pPr>
                <a:defRPr/>
              </a:pPr>
              <a:t>8/19/2013</a:t>
            </a:fld>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D51954AD-95CE-4C4D-9DAF-0775F101BBE7}"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fld id="{120338CD-C546-49B2-BF0B-7B5C176E4771}" type="datetimeFigureOut">
              <a:rPr lang="en-US"/>
              <a:pPr>
                <a:defRPr/>
              </a:pPr>
              <a:t>8/19/2013</a:t>
            </a:fld>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F7A50382-1520-4766-BCE5-5106E1E8F0B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9"/>
          <p:cNvSpPr>
            <a:spLocks noGrp="1" noChangeArrowheads="1"/>
          </p:cNvSpPr>
          <p:nvPr>
            <p:ph type="dt" sz="half" idx="10"/>
          </p:nvPr>
        </p:nvSpPr>
        <p:spPr>
          <a:ln/>
        </p:spPr>
        <p:txBody>
          <a:bodyPr/>
          <a:lstStyle>
            <a:lvl1pPr>
              <a:defRPr/>
            </a:lvl1pPr>
          </a:lstStyle>
          <a:p>
            <a:pPr>
              <a:defRPr/>
            </a:pPr>
            <a:fld id="{EDB90D91-8B1B-4566-9C04-9442135BC7A5}" type="datetimeFigureOut">
              <a:rPr lang="en-US"/>
              <a:pPr>
                <a:defRPr/>
              </a:pPr>
              <a:t>8/19/2013</a:t>
            </a:fld>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4E2FC8AA-3DDC-4329-A86B-E80B772A82F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9"/>
          <p:cNvSpPr>
            <a:spLocks noGrp="1" noChangeArrowheads="1"/>
          </p:cNvSpPr>
          <p:nvPr>
            <p:ph type="dt" sz="half" idx="10"/>
          </p:nvPr>
        </p:nvSpPr>
        <p:spPr>
          <a:ln/>
        </p:spPr>
        <p:txBody>
          <a:bodyPr/>
          <a:lstStyle>
            <a:lvl1pPr>
              <a:defRPr/>
            </a:lvl1pPr>
          </a:lstStyle>
          <a:p>
            <a:pPr>
              <a:defRPr/>
            </a:pPr>
            <a:fld id="{5C73CF5D-20CE-4F33-AD4C-7EC667DEED89}" type="datetimeFigureOut">
              <a:rPr lang="en-US"/>
              <a:pPr>
                <a:defRPr/>
              </a:pPr>
              <a:t>8/19/2013</a:t>
            </a:fld>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pPr>
              <a:defRPr/>
            </a:pPr>
            <a:fld id="{7C114550-D8D3-42A8-B9DE-5B066A9F8172}"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9"/>
          <p:cNvSpPr>
            <a:spLocks noGrp="1" noChangeArrowheads="1"/>
          </p:cNvSpPr>
          <p:nvPr>
            <p:ph type="dt" sz="half" idx="10"/>
          </p:nvPr>
        </p:nvSpPr>
        <p:spPr>
          <a:ln/>
        </p:spPr>
        <p:txBody>
          <a:bodyPr/>
          <a:lstStyle>
            <a:lvl1pPr>
              <a:defRPr/>
            </a:lvl1pPr>
          </a:lstStyle>
          <a:p>
            <a:pPr>
              <a:defRPr/>
            </a:pPr>
            <a:fld id="{5500C5ED-3089-4C83-8C71-F29292538A05}" type="datetimeFigureOut">
              <a:rPr lang="en-US"/>
              <a:pPr>
                <a:defRPr/>
              </a:pPr>
              <a:t>8/19/2013</a:t>
            </a:fld>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07F2243B-C09D-477E-AC06-751BFE63BE61}"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fld id="{585F99F8-6921-4C51-A579-9FAB1857195D}" type="datetimeFigureOut">
              <a:rPr lang="en-US"/>
              <a:pPr>
                <a:defRPr/>
              </a:pPr>
              <a:t>8/19/2013</a:t>
            </a:fld>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7324530A-A22B-4CE6-91E3-EB6D3FC58EA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fld id="{BEF4D6EC-8330-4735-A757-83BBAB828A91}" type="datetimeFigureOut">
              <a:rPr lang="en-US"/>
              <a:pPr>
                <a:defRPr/>
              </a:pPr>
              <a:t>8/19/2013</a:t>
            </a:fld>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9AEE9C73-6539-4467-B234-846E3B6005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fld id="{A31FC0C3-6324-4676-A3F3-3999AE6C962B}" type="datetimeFigureOut">
              <a:rPr lang="en-US"/>
              <a:pPr>
                <a:defRPr/>
              </a:pPr>
              <a:t>8/19/2013</a:t>
            </a:fld>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52B6AE98-CE5C-4924-9A6C-A248ADE113B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88067"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defRPr/>
              </a:pPr>
              <a:endParaRPr lang="en-US" sz="2400">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88069"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defRPr/>
                </a:pPr>
                <a:endParaRPr lang="en-US" sz="2400">
                  <a:latin typeface="Times New Roman" pitchFamily="18" charset="0"/>
                </a:endParaRPr>
              </a:p>
            </p:txBody>
          </p:sp>
          <p:sp>
            <p:nvSpPr>
              <p:cNvPr id="88070"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defRPr/>
                </a:pPr>
                <a:endParaRPr lang="en-US"/>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8073"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fld id="{E1D8B582-91C1-4ECF-A7B3-8269A6DE3173}" type="datetimeFigureOut">
              <a:rPr lang="en-US"/>
              <a:pPr>
                <a:defRPr/>
              </a:pPr>
              <a:t>8/19/2013</a:t>
            </a:fld>
            <a:endParaRPr lang="en-US"/>
          </a:p>
        </p:txBody>
      </p:sp>
      <p:sp>
        <p:nvSpPr>
          <p:cNvPr id="88074"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pPr>
              <a:defRPr/>
            </a:pPr>
            <a:endParaRPr lang="en-US"/>
          </a:p>
        </p:txBody>
      </p:sp>
      <p:sp>
        <p:nvSpPr>
          <p:cNvPr id="88075"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pPr>
              <a:defRPr/>
            </a:pPr>
            <a:fld id="{121CC232-00DC-4DC0-A716-45F154F6611E}" type="slidenum">
              <a:rPr lang="en-US"/>
              <a:pPr>
                <a:defRPr/>
              </a:pPr>
              <a:t>‹#›</a:t>
            </a:fld>
            <a:endParaRPr lang="en-US"/>
          </a:p>
        </p:txBody>
      </p:sp>
      <p:sp>
        <p:nvSpPr>
          <p:cNvPr id="88076"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defRPr/>
            </a:pPr>
            <a:endParaRPr lang="en-US"/>
          </a:p>
        </p:txBody>
      </p:sp>
    </p:spTree>
  </p:cSld>
  <p:clrMap bg1="lt1" tx1="dk1" bg2="lt2" tx2="dk2" accent1="accent1" accent2="accent2" accent3="accent3" accent4="accent4" accent5="accent5" accent6="accent6" hlink="hlink" folHlink="folHlink"/>
  <p:sldLayoutIdLst>
    <p:sldLayoutId id="2147483692"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cs typeface="Arial" charset="0"/>
        </a:defRPr>
      </a:lvl2pPr>
      <a:lvl3pPr algn="l" rtl="0" eaLnBrk="0" fontAlgn="base" hangingPunct="0">
        <a:spcBef>
          <a:spcPct val="0"/>
        </a:spcBef>
        <a:spcAft>
          <a:spcPct val="0"/>
        </a:spcAft>
        <a:defRPr sz="4200">
          <a:solidFill>
            <a:schemeClr val="tx2"/>
          </a:solidFill>
          <a:latin typeface="Times New Roman" pitchFamily="18" charset="0"/>
          <a:cs typeface="Arial" charset="0"/>
        </a:defRPr>
      </a:lvl3pPr>
      <a:lvl4pPr algn="l" rtl="0" eaLnBrk="0" fontAlgn="base" hangingPunct="0">
        <a:spcBef>
          <a:spcPct val="0"/>
        </a:spcBef>
        <a:spcAft>
          <a:spcPct val="0"/>
        </a:spcAft>
        <a:defRPr sz="4200">
          <a:solidFill>
            <a:schemeClr val="tx2"/>
          </a:solidFill>
          <a:latin typeface="Times New Roman" pitchFamily="18" charset="0"/>
          <a:cs typeface="Arial" charset="0"/>
        </a:defRPr>
      </a:lvl4pPr>
      <a:lvl5pPr algn="l" rtl="0" eaLnBrk="0" fontAlgn="base" hangingPunct="0">
        <a:spcBef>
          <a:spcPct val="0"/>
        </a:spcBef>
        <a:spcAft>
          <a:spcPct val="0"/>
        </a:spcAft>
        <a:defRPr sz="4200">
          <a:solidFill>
            <a:schemeClr val="tx2"/>
          </a:solidFill>
          <a:latin typeface="Times New Roman" pitchFamily="18" charset="0"/>
          <a:cs typeface="Arial" charset="0"/>
        </a:defRPr>
      </a:lvl5pPr>
      <a:lvl6pPr marL="457200" algn="l" rtl="0" fontAlgn="base">
        <a:spcBef>
          <a:spcPct val="0"/>
        </a:spcBef>
        <a:spcAft>
          <a:spcPct val="0"/>
        </a:spcAft>
        <a:defRPr sz="4200">
          <a:solidFill>
            <a:schemeClr val="tx2"/>
          </a:solidFill>
          <a:latin typeface="Times New Roman" pitchFamily="18" charset="0"/>
          <a:cs typeface="Arial" charset="0"/>
        </a:defRPr>
      </a:lvl6pPr>
      <a:lvl7pPr marL="914400" algn="l" rtl="0" fontAlgn="base">
        <a:spcBef>
          <a:spcPct val="0"/>
        </a:spcBef>
        <a:spcAft>
          <a:spcPct val="0"/>
        </a:spcAft>
        <a:defRPr sz="4200">
          <a:solidFill>
            <a:schemeClr val="tx2"/>
          </a:solidFill>
          <a:latin typeface="Times New Roman" pitchFamily="18" charset="0"/>
          <a:cs typeface="Arial" charset="0"/>
        </a:defRPr>
      </a:lvl7pPr>
      <a:lvl8pPr marL="1371600" algn="l" rtl="0" fontAlgn="base">
        <a:spcBef>
          <a:spcPct val="0"/>
        </a:spcBef>
        <a:spcAft>
          <a:spcPct val="0"/>
        </a:spcAft>
        <a:defRPr sz="4200">
          <a:solidFill>
            <a:schemeClr val="tx2"/>
          </a:solidFill>
          <a:latin typeface="Times New Roman" pitchFamily="18" charset="0"/>
          <a:cs typeface="Arial" charset="0"/>
        </a:defRPr>
      </a:lvl8pPr>
      <a:lvl9pPr marL="1828800" algn="l" rtl="0" fontAlgn="base">
        <a:spcBef>
          <a:spcPct val="0"/>
        </a:spcBef>
        <a:spcAft>
          <a:spcPct val="0"/>
        </a:spcAft>
        <a:defRPr sz="4200">
          <a:solidFill>
            <a:schemeClr val="tx2"/>
          </a:solidFill>
          <a:latin typeface="Times New Roman" pitchFamily="18" charset="0"/>
          <a:cs typeface="Arial"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cs typeface="+mn-cs"/>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s://www.dropbox.com/s/8knskzg13eg9ogr/OWP%20Pecha%20Kucha.pptx"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1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ctrTitle" idx="4294967295"/>
          </p:nvPr>
        </p:nvSpPr>
        <p:spPr>
          <a:xfrm>
            <a:off x="685800" y="2130425"/>
            <a:ext cx="7772400" cy="1470025"/>
          </a:xfrm>
        </p:spPr>
        <p:txBody>
          <a:bodyPr/>
          <a:lstStyle/>
          <a:p>
            <a:pPr algn="ctr" eaLnBrk="1" hangingPunct="1"/>
            <a:r>
              <a:rPr lang="en-US" sz="3600" smtClean="0"/>
              <a:t>i3 grant: College-Ready Writers</a:t>
            </a:r>
          </a:p>
        </p:txBody>
      </p:sp>
      <p:sp>
        <p:nvSpPr>
          <p:cNvPr id="15362" name="Subtitle 2"/>
          <p:cNvSpPr>
            <a:spLocks noGrp="1"/>
          </p:cNvSpPr>
          <p:nvPr>
            <p:ph type="subTitle" idx="4294967295"/>
          </p:nvPr>
        </p:nvSpPr>
        <p:spPr>
          <a:xfrm>
            <a:off x="1779588" y="3892550"/>
            <a:ext cx="6042025" cy="1752600"/>
          </a:xfrm>
        </p:spPr>
        <p:txBody>
          <a:bodyPr/>
          <a:lstStyle/>
          <a:p>
            <a:pPr marL="0" indent="0" algn="ctr" eaLnBrk="1" hangingPunct="1">
              <a:buFont typeface="Wingdings" pitchFamily="2" charset="2"/>
              <a:buNone/>
            </a:pPr>
            <a:r>
              <a:rPr lang="en-US" smtClean="0">
                <a:solidFill>
                  <a:srgbClr val="898989"/>
                </a:solidFill>
              </a:rPr>
              <a:t>Kickoff Meeting</a:t>
            </a:r>
          </a:p>
          <a:p>
            <a:pPr marL="0" indent="0" algn="ctr" eaLnBrk="1" hangingPunct="1">
              <a:buFont typeface="Wingdings" pitchFamily="2" charset="2"/>
              <a:buNone/>
            </a:pPr>
            <a:r>
              <a:rPr lang="en-US" smtClean="0">
                <a:solidFill>
                  <a:srgbClr val="898989"/>
                </a:solidFill>
              </a:rPr>
              <a:t>Monett</a:t>
            </a:r>
            <a:r>
              <a:rPr lang="en-US" smtClean="0"/>
              <a:t> </a:t>
            </a:r>
            <a:r>
              <a:rPr lang="en-US" smtClean="0">
                <a:solidFill>
                  <a:srgbClr val="7F7F7F"/>
                </a:solidFill>
              </a:rPr>
              <a:t>R-I</a:t>
            </a:r>
          </a:p>
          <a:p>
            <a:pPr marL="0" indent="0" algn="ctr" eaLnBrk="1" hangingPunct="1">
              <a:buFont typeface="Wingdings" pitchFamily="2" charset="2"/>
              <a:buNone/>
            </a:pPr>
            <a:r>
              <a:rPr lang="en-US" smtClean="0">
                <a:solidFill>
                  <a:srgbClr val="898989"/>
                </a:solidFill>
              </a:rPr>
              <a:t>August 19, 2013</a:t>
            </a:r>
          </a:p>
        </p:txBody>
      </p:sp>
      <p:pic>
        <p:nvPicPr>
          <p:cNvPr id="15363" name="Picture 5" descr="OWP Icon"/>
          <p:cNvPicPr>
            <a:picLocks noChangeAspect="1" noChangeArrowheads="1"/>
          </p:cNvPicPr>
          <p:nvPr/>
        </p:nvPicPr>
        <p:blipFill>
          <a:blip r:embed="rId3"/>
          <a:srcRect/>
          <a:stretch>
            <a:fillRect/>
          </a:stretch>
        </p:blipFill>
        <p:spPr bwMode="auto">
          <a:xfrm>
            <a:off x="3048000" y="762000"/>
            <a:ext cx="29464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1"/>
          <p:cNvSpPr>
            <a:spLocks noGrp="1" noChangeArrowheads="1"/>
          </p:cNvSpPr>
          <p:nvPr>
            <p:ph type="title" idx="4294967295"/>
          </p:nvPr>
        </p:nvSpPr>
        <p:spPr>
          <a:xfrm>
            <a:off x="457200" y="304800"/>
            <a:ext cx="8034338" cy="1144588"/>
          </a:xfrm>
        </p:spPr>
        <p:txBody>
          <a:bodyPr tIns="32803"/>
          <a:lstStyle/>
          <a:p>
            <a:pPr eaLnBrk="1" hangingPunct="1">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US" smtClean="0"/>
              <a:t>i3 Grant Goals</a:t>
            </a:r>
          </a:p>
        </p:txBody>
      </p:sp>
      <p:sp>
        <p:nvSpPr>
          <p:cNvPr id="33794" name="Rectangle 2"/>
          <p:cNvSpPr>
            <a:spLocks noGrp="1" noChangeArrowheads="1"/>
          </p:cNvSpPr>
          <p:nvPr>
            <p:ph type="body" idx="4294967295"/>
          </p:nvPr>
        </p:nvSpPr>
        <p:spPr>
          <a:xfrm>
            <a:off x="457200" y="1447800"/>
            <a:ext cx="8305800" cy="4491038"/>
          </a:xfrm>
        </p:spPr>
        <p:txBody>
          <a:bodyPr/>
          <a:lstStyle/>
          <a:p>
            <a:pPr marL="390525" indent="-293688" eaLnBrk="1" hangingPunct="1">
              <a:lnSpc>
                <a:spcPct val="90000"/>
              </a:lnSpc>
              <a:buSzPct val="45000"/>
              <a:buFont typeface="Wingdings" pitchFamily="2" charset="2"/>
              <a:buChar char=""/>
              <a:tabLst>
                <a:tab pos="655638" algn="l"/>
                <a:tab pos="1312863" algn="l"/>
                <a:tab pos="1968500" algn="l"/>
                <a:tab pos="2625725" algn="l"/>
                <a:tab pos="3282950" algn="l"/>
                <a:tab pos="3938588" algn="l"/>
                <a:tab pos="4595813" algn="l"/>
                <a:tab pos="5253038" algn="l"/>
                <a:tab pos="5908675" algn="l"/>
                <a:tab pos="6565900" algn="l"/>
                <a:tab pos="7223125" algn="l"/>
              </a:tabLst>
            </a:pPr>
            <a:r>
              <a:rPr lang="en-US" sz="2600" smtClean="0"/>
              <a:t>Increasing the amount of time spent on writing instruction and in the number of extended writing assignments</a:t>
            </a:r>
          </a:p>
          <a:p>
            <a:pPr marL="390525" indent="-293688" eaLnBrk="1" hangingPunct="1">
              <a:lnSpc>
                <a:spcPct val="90000"/>
              </a:lnSpc>
              <a:buSzPct val="45000"/>
              <a:buFont typeface="Wingdings" pitchFamily="2" charset="2"/>
              <a:buChar char=""/>
              <a:tabLst>
                <a:tab pos="655638" algn="l"/>
                <a:tab pos="1312863" algn="l"/>
                <a:tab pos="1968500" algn="l"/>
                <a:tab pos="2625725" algn="l"/>
                <a:tab pos="3282950" algn="l"/>
                <a:tab pos="3938588" algn="l"/>
                <a:tab pos="4595813" algn="l"/>
                <a:tab pos="5253038" algn="l"/>
                <a:tab pos="5908675" algn="l"/>
                <a:tab pos="6565900" algn="l"/>
                <a:tab pos="7223125" algn="l"/>
              </a:tabLst>
            </a:pPr>
            <a:r>
              <a:rPr lang="en-US" sz="2600" smtClean="0"/>
              <a:t>Increasing the use of research-based instructional strategies for teaching writing in ELA classrooms</a:t>
            </a:r>
          </a:p>
          <a:p>
            <a:pPr marL="390525" indent="-293688" eaLnBrk="1" hangingPunct="1">
              <a:lnSpc>
                <a:spcPct val="90000"/>
              </a:lnSpc>
              <a:buSzPct val="45000"/>
              <a:buFont typeface="Wingdings" pitchFamily="2" charset="2"/>
              <a:buChar char=""/>
              <a:tabLst>
                <a:tab pos="655638" algn="l"/>
                <a:tab pos="1312863" algn="l"/>
                <a:tab pos="1968500" algn="l"/>
                <a:tab pos="2625725" algn="l"/>
                <a:tab pos="3282950" algn="l"/>
                <a:tab pos="3938588" algn="l"/>
                <a:tab pos="4595813" algn="l"/>
                <a:tab pos="5253038" algn="l"/>
                <a:tab pos="5908675" algn="l"/>
                <a:tab pos="6565900" algn="l"/>
                <a:tab pos="7223125" algn="l"/>
              </a:tabLst>
            </a:pPr>
            <a:r>
              <a:rPr lang="en-US" sz="2600" smtClean="0"/>
              <a:t>Increasing the use of writing-to-learn strategies in other disciplines</a:t>
            </a:r>
          </a:p>
          <a:p>
            <a:pPr marL="390525" indent="-293688" eaLnBrk="1" hangingPunct="1">
              <a:lnSpc>
                <a:spcPct val="90000"/>
              </a:lnSpc>
              <a:buSzPct val="45000"/>
              <a:buFont typeface="Wingdings" pitchFamily="2" charset="2"/>
              <a:buChar char=""/>
              <a:tabLst>
                <a:tab pos="655638" algn="l"/>
                <a:tab pos="1312863" algn="l"/>
                <a:tab pos="1968500" algn="l"/>
                <a:tab pos="2625725" algn="l"/>
                <a:tab pos="3282950" algn="l"/>
                <a:tab pos="3938588" algn="l"/>
                <a:tab pos="4595813" algn="l"/>
                <a:tab pos="5253038" algn="l"/>
                <a:tab pos="5908675" algn="l"/>
                <a:tab pos="6565900" algn="l"/>
                <a:tab pos="7223125" algn="l"/>
              </a:tabLst>
            </a:pPr>
            <a:r>
              <a:rPr lang="en-US" sz="2600" smtClean="0"/>
              <a:t>Improving the quality of writing assignments and increasing their alignment with college- and career-ready standards</a:t>
            </a:r>
          </a:p>
        </p:txBody>
      </p:sp>
      <p:pic>
        <p:nvPicPr>
          <p:cNvPr id="33795" name="Picture 5" descr="OWP Icon"/>
          <p:cNvPicPr>
            <a:picLocks noChangeAspect="1" noChangeArrowheads="1"/>
          </p:cNvPicPr>
          <p:nvPr/>
        </p:nvPicPr>
        <p:blipFill>
          <a:blip r:embed="rId3"/>
          <a:srcRect/>
          <a:stretch>
            <a:fillRect/>
          </a:stretch>
        </p:blipFill>
        <p:spPr bwMode="auto">
          <a:xfrm>
            <a:off x="6553200" y="5562600"/>
            <a:ext cx="2408238" cy="1058863"/>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idx="4294967295"/>
          </p:nvPr>
        </p:nvSpPr>
        <p:spPr/>
        <p:txBody>
          <a:bodyPr/>
          <a:lstStyle/>
          <a:p>
            <a:pPr eaLnBrk="1" hangingPunct="1"/>
            <a:r>
              <a:rPr lang="en-US" smtClean="0"/>
              <a:t>                            Pecha Kucha</a:t>
            </a:r>
          </a:p>
        </p:txBody>
      </p:sp>
      <p:sp>
        <p:nvSpPr>
          <p:cNvPr id="35842" name="Content Placeholder 2"/>
          <p:cNvSpPr>
            <a:spLocks noGrp="1"/>
          </p:cNvSpPr>
          <p:nvPr>
            <p:ph idx="4294967295"/>
          </p:nvPr>
        </p:nvSpPr>
        <p:spPr>
          <a:xfrm>
            <a:off x="457200" y="2819400"/>
            <a:ext cx="8229600" cy="4525963"/>
          </a:xfrm>
        </p:spPr>
        <p:txBody>
          <a:bodyPr/>
          <a:lstStyle/>
          <a:p>
            <a:pPr eaLnBrk="1" hangingPunct="1">
              <a:buFont typeface="Wingdings" pitchFamily="2" charset="2"/>
              <a:buNone/>
            </a:pPr>
            <a:r>
              <a:rPr lang="en-US" smtClean="0"/>
              <a:t>Introduce the work of OWP with a Pecha Kucha presentation—20 slides of 20 seconds each</a:t>
            </a:r>
          </a:p>
          <a:p>
            <a:pPr eaLnBrk="1" hangingPunct="1">
              <a:buFont typeface="Wingdings" pitchFamily="2" charset="2"/>
              <a:buNone/>
            </a:pPr>
            <a:r>
              <a:rPr lang="en-US" smtClean="0"/>
              <a:t>Presentation is a result of the collaboration of April Smith and Colleen Appel</a:t>
            </a:r>
          </a:p>
          <a:p>
            <a:pPr eaLnBrk="1" hangingPunct="1">
              <a:buFont typeface="Wingdings" pitchFamily="2" charset="2"/>
              <a:buNone/>
            </a:pPr>
            <a:r>
              <a:rPr lang="en-US" smtClean="0"/>
              <a:t>Format taught to us by Amy Sampson</a:t>
            </a:r>
          </a:p>
          <a:p>
            <a:pPr eaLnBrk="1" hangingPunct="1">
              <a:buFont typeface="Wingdings" pitchFamily="2" charset="2"/>
              <a:buNone/>
            </a:pPr>
            <a:endParaRPr lang="en-US" smtClean="0"/>
          </a:p>
          <a:p>
            <a:pPr eaLnBrk="1" hangingPunct="1">
              <a:buFont typeface="Wingdings" pitchFamily="2" charset="2"/>
              <a:buNone/>
            </a:pPr>
            <a:r>
              <a:rPr lang="en-US" smtClean="0"/>
              <a:t>			</a:t>
            </a:r>
          </a:p>
          <a:p>
            <a:pPr eaLnBrk="1" hangingPunct="1">
              <a:buFont typeface="Wingdings" pitchFamily="2" charset="2"/>
              <a:buNone/>
            </a:pPr>
            <a:r>
              <a:rPr lang="en-US" smtClean="0"/>
              <a:t>				</a:t>
            </a:r>
          </a:p>
          <a:p>
            <a:pPr eaLnBrk="1" hangingPunct="1">
              <a:buFont typeface="Wingdings" pitchFamily="2" charset="2"/>
              <a:buNone/>
            </a:pPr>
            <a:r>
              <a:rPr lang="en-US" smtClean="0"/>
              <a:t>		</a:t>
            </a:r>
          </a:p>
        </p:txBody>
      </p:sp>
      <p:pic>
        <p:nvPicPr>
          <p:cNvPr id="35843" name="Picture 5" descr="OWP Icon"/>
          <p:cNvPicPr>
            <a:picLocks noChangeAspect="1" noChangeArrowheads="1"/>
          </p:cNvPicPr>
          <p:nvPr/>
        </p:nvPicPr>
        <p:blipFill>
          <a:blip r:embed="rId3"/>
          <a:srcRect/>
          <a:stretch>
            <a:fillRect/>
          </a:stretch>
        </p:blipFill>
        <p:spPr bwMode="auto">
          <a:xfrm>
            <a:off x="6400800" y="5486400"/>
            <a:ext cx="2408238" cy="1058863"/>
          </a:xfrm>
          <a:prstGeom prst="rect">
            <a:avLst/>
          </a:prstGeom>
          <a:noFill/>
          <a:ln w="9525">
            <a:noFill/>
            <a:miter lim="800000"/>
            <a:headEnd/>
            <a:tailEnd/>
          </a:ln>
        </p:spPr>
      </p:pic>
      <p:pic>
        <p:nvPicPr>
          <p:cNvPr id="35844" name="Picture 6" descr="th?id=H">
            <a:hlinkClick r:id="rId4"/>
          </p:cNvPr>
          <p:cNvPicPr>
            <a:picLocks noChangeAspect="1" noChangeArrowheads="1"/>
          </p:cNvPicPr>
          <p:nvPr/>
        </p:nvPicPr>
        <p:blipFill>
          <a:blip r:embed="rId5"/>
          <a:srcRect/>
          <a:stretch>
            <a:fillRect/>
          </a:stretch>
        </p:blipFill>
        <p:spPr bwMode="auto">
          <a:xfrm>
            <a:off x="762000" y="152400"/>
            <a:ext cx="3124200" cy="2309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p:cNvSpPr>
          <p:nvPr>
            <p:ph type="title" idx="4294967295"/>
          </p:nvPr>
        </p:nvSpPr>
        <p:spPr/>
        <p:txBody>
          <a:bodyPr/>
          <a:lstStyle/>
          <a:p>
            <a:pPr eaLnBrk="1" hangingPunct="1"/>
            <a:r>
              <a:rPr lang="en-US" dirty="0" smtClean="0"/>
              <a:t>Focused </a:t>
            </a:r>
            <a:r>
              <a:rPr lang="en-US" dirty="0" err="1" smtClean="0"/>
              <a:t>Freewrite</a:t>
            </a:r>
            <a:endParaRPr lang="en-US" dirty="0" smtClean="0"/>
          </a:p>
        </p:txBody>
      </p:sp>
      <p:sp>
        <p:nvSpPr>
          <p:cNvPr id="39938" name="Content Placeholder 2"/>
          <p:cNvSpPr>
            <a:spLocks noGrp="1"/>
          </p:cNvSpPr>
          <p:nvPr>
            <p:ph idx="4294967295"/>
          </p:nvPr>
        </p:nvSpPr>
        <p:spPr>
          <a:xfrm>
            <a:off x="609600" y="1600200"/>
            <a:ext cx="7315200" cy="2971800"/>
          </a:xfrm>
        </p:spPr>
        <p:txBody>
          <a:bodyPr/>
          <a:lstStyle/>
          <a:p>
            <a:pPr eaLnBrk="1" hangingPunct="1">
              <a:buFont typeface="Wingdings" pitchFamily="2" charset="2"/>
              <a:buNone/>
            </a:pPr>
            <a:r>
              <a:rPr lang="en-US" sz="2400" smtClean="0"/>
              <a:t>Prompt: </a:t>
            </a:r>
            <a:r>
              <a:rPr lang="en-US" sz="2400" i="1" smtClean="0"/>
              <a:t>Now that you’ve seen the presentation, where are you in your thinking?</a:t>
            </a:r>
          </a:p>
          <a:p>
            <a:pPr eaLnBrk="1" hangingPunct="1">
              <a:buFont typeface="Wingdings" pitchFamily="2" charset="2"/>
              <a:buNone/>
            </a:pPr>
            <a:endParaRPr lang="en-US" sz="2400" smtClean="0"/>
          </a:p>
          <a:p>
            <a:pPr eaLnBrk="1" hangingPunct="1">
              <a:buFont typeface="Wingdings" pitchFamily="2" charset="2"/>
              <a:buNone/>
            </a:pPr>
            <a:r>
              <a:rPr lang="en-US" sz="2400" smtClean="0"/>
              <a:t>Rules for Freewriting:</a:t>
            </a:r>
          </a:p>
          <a:p>
            <a:pPr eaLnBrk="1" hangingPunct="1"/>
            <a:r>
              <a:rPr lang="en-US" sz="2000" smtClean="0"/>
              <a:t>Keep your hand moving until the time is up. </a:t>
            </a:r>
          </a:p>
          <a:p>
            <a:pPr eaLnBrk="1" hangingPunct="1"/>
            <a:r>
              <a:rPr lang="en-US" sz="2000" smtClean="0"/>
              <a:t>Pay no attention to grammar, spelling, punctuation, neatness, or style. </a:t>
            </a:r>
          </a:p>
          <a:p>
            <a:pPr eaLnBrk="1" hangingPunct="1"/>
            <a:r>
              <a:rPr lang="en-US" sz="2000" smtClean="0"/>
              <a:t>If you get off the topic or run out of ideas, keep writing anyway. </a:t>
            </a:r>
            <a:endParaRPr lang="en-US" smtClean="0"/>
          </a:p>
          <a:p>
            <a:pPr eaLnBrk="1" hangingPunct="1"/>
            <a:r>
              <a:rPr lang="en-US" sz="2000" smtClean="0"/>
              <a:t>When the time is up, look over what you've written, and mark passages that contain ideas or phrases that might be worth sharing or elaborating on later.</a:t>
            </a:r>
          </a:p>
        </p:txBody>
      </p:sp>
      <p:pic>
        <p:nvPicPr>
          <p:cNvPr id="39939" name="Picture 5" descr="OWP Icon"/>
          <p:cNvPicPr>
            <a:picLocks noChangeAspect="1" noChangeArrowheads="1"/>
          </p:cNvPicPr>
          <p:nvPr/>
        </p:nvPicPr>
        <p:blipFill>
          <a:blip r:embed="rId3"/>
          <a:srcRect/>
          <a:stretch>
            <a:fillRect/>
          </a:stretch>
        </p:blipFill>
        <p:spPr bwMode="auto">
          <a:xfrm>
            <a:off x="6400800" y="5799138"/>
            <a:ext cx="2408238" cy="1058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idx="4294967295"/>
          </p:nvPr>
        </p:nvSpPr>
        <p:spPr/>
        <p:txBody>
          <a:bodyPr/>
          <a:lstStyle/>
          <a:p>
            <a:pPr eaLnBrk="1" hangingPunct="1"/>
            <a:r>
              <a:rPr lang="en-US" sz="3800" dirty="0" smtClean="0"/>
              <a:t>Examine the </a:t>
            </a:r>
            <a:r>
              <a:rPr lang="en-US" sz="3800" dirty="0" smtClean="0"/>
              <a:t>handout</a:t>
            </a:r>
            <a:r>
              <a:rPr lang="en-US" sz="3800" dirty="0" smtClean="0"/>
              <a:t> </a:t>
            </a:r>
            <a:r>
              <a:rPr lang="en-US" sz="3800" dirty="0" smtClean="0"/>
              <a:t/>
            </a:r>
            <a:br>
              <a:rPr lang="en-US" sz="3800" dirty="0" smtClean="0"/>
            </a:br>
            <a:r>
              <a:rPr lang="en-US" sz="3800" dirty="0" smtClean="0"/>
              <a:t>with a coding strategy </a:t>
            </a:r>
          </a:p>
        </p:txBody>
      </p:sp>
      <p:pic>
        <p:nvPicPr>
          <p:cNvPr id="44034" name="Picture 5" descr="OWP Icon"/>
          <p:cNvPicPr>
            <a:picLocks noGrp="1" noChangeAspect="1" noChangeArrowheads="1"/>
          </p:cNvPicPr>
          <p:nvPr>
            <p:ph idx="4294967295"/>
          </p:nvPr>
        </p:nvPicPr>
        <p:blipFill>
          <a:blip r:embed="rId3"/>
          <a:srcRect/>
          <a:stretch>
            <a:fillRect/>
          </a:stretch>
        </p:blipFill>
        <p:spPr>
          <a:xfrm>
            <a:off x="6400800" y="5562600"/>
            <a:ext cx="2362200" cy="1038225"/>
          </a:xfrm>
        </p:spPr>
      </p:pic>
      <p:sp>
        <p:nvSpPr>
          <p:cNvPr id="41987" name="Text Box 5"/>
          <p:cNvSpPr txBox="1">
            <a:spLocks noChangeArrowheads="1"/>
          </p:cNvSpPr>
          <p:nvPr/>
        </p:nvSpPr>
        <p:spPr bwMode="auto">
          <a:xfrm>
            <a:off x="1219200" y="1828800"/>
            <a:ext cx="6858000" cy="5078313"/>
          </a:xfrm>
          <a:prstGeom prst="rect">
            <a:avLst/>
          </a:prstGeom>
          <a:noFill/>
          <a:ln w="9525">
            <a:noFill/>
            <a:miter lim="800000"/>
            <a:headEnd/>
            <a:tailEnd/>
          </a:ln>
        </p:spPr>
        <p:txBody>
          <a:bodyPr>
            <a:spAutoFit/>
          </a:bodyPr>
          <a:lstStyle/>
          <a:p>
            <a:pPr algn="ctr">
              <a:defRPr/>
            </a:pPr>
            <a:r>
              <a:rPr lang="en-US" sz="3200" dirty="0"/>
              <a:t>= squares with my thinking</a:t>
            </a:r>
          </a:p>
          <a:p>
            <a:pPr>
              <a:defRPr/>
            </a:pPr>
            <a:endParaRPr lang="en-US" sz="3200" dirty="0"/>
          </a:p>
          <a:p>
            <a:pPr>
              <a:defRPr/>
            </a:pPr>
            <a:r>
              <a:rPr lang="en-US" sz="3200" dirty="0"/>
              <a:t>	= I wonder about this</a:t>
            </a:r>
          </a:p>
          <a:p>
            <a:pPr>
              <a:defRPr/>
            </a:pPr>
            <a:endParaRPr lang="en-US" sz="3200" dirty="0"/>
          </a:p>
          <a:p>
            <a:pPr>
              <a:defRPr/>
            </a:pPr>
            <a:r>
              <a:rPr lang="en-US" sz="3200" dirty="0">
                <a:ln>
                  <a:solidFill>
                    <a:schemeClr val="tx2"/>
                  </a:solidFill>
                </a:ln>
              </a:rPr>
              <a:t>	</a:t>
            </a:r>
            <a:r>
              <a:rPr lang="en-US" sz="3200" dirty="0"/>
              <a:t>= new information</a:t>
            </a:r>
          </a:p>
          <a:p>
            <a:pPr>
              <a:defRPr/>
            </a:pPr>
            <a:endParaRPr lang="en-US" sz="3200" dirty="0"/>
          </a:p>
          <a:p>
            <a:pPr>
              <a:defRPr/>
            </a:pPr>
            <a:r>
              <a:rPr lang="en-US" sz="3200" dirty="0"/>
              <a:t>	= important</a:t>
            </a:r>
          </a:p>
          <a:p>
            <a:pPr>
              <a:spcBef>
                <a:spcPct val="50000"/>
              </a:spcBef>
              <a:defRPr/>
            </a:pPr>
            <a:endParaRPr lang="en-US" sz="3600" dirty="0"/>
          </a:p>
          <a:p>
            <a:pPr>
              <a:spcBef>
                <a:spcPct val="50000"/>
              </a:spcBef>
              <a:buFontTx/>
              <a:buChar char="•"/>
              <a:defRPr/>
            </a:pPr>
            <a:endParaRPr lang="en-US" sz="2800" dirty="0"/>
          </a:p>
        </p:txBody>
      </p:sp>
      <p:sp>
        <p:nvSpPr>
          <p:cNvPr id="4" name="Rectangle 3"/>
          <p:cNvSpPr/>
          <p:nvPr/>
        </p:nvSpPr>
        <p:spPr>
          <a:xfrm>
            <a:off x="1447800" y="1828800"/>
            <a:ext cx="490538" cy="515938"/>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p:cNvSpPr/>
          <p:nvPr/>
        </p:nvSpPr>
        <p:spPr>
          <a:xfrm>
            <a:off x="1295400" y="2693739"/>
            <a:ext cx="607859" cy="923330"/>
          </a:xfrm>
          <a:prstGeom prst="rect">
            <a:avLst/>
          </a:prstGeom>
          <a:noFill/>
        </p:spPr>
        <p:txBody>
          <a:bodyPr wrap="none">
            <a:spAutoFit/>
          </a:bodyPr>
          <a:lstStyle/>
          <a:p>
            <a:pPr algn="ctr">
              <a:defRPr/>
            </a:pPr>
            <a:r>
              <a:rPr lang="en-US" sz="5400" b="1" dirty="0">
                <a:ln w="6600">
                  <a:solidFill>
                    <a:schemeClr val="accent2"/>
                  </a:solidFill>
                  <a:prstDash val="solid"/>
                </a:ln>
                <a:solidFill>
                  <a:schemeClr val="accent2"/>
                </a:solidFill>
                <a:effectLst>
                  <a:outerShdw dist="38100" dir="2700000" algn="tl" rotWithShape="0">
                    <a:schemeClr val="accent2"/>
                  </a:outerShdw>
                </a:effectLst>
              </a:rPr>
              <a:t>?</a:t>
            </a:r>
          </a:p>
        </p:txBody>
      </p:sp>
      <p:sp>
        <p:nvSpPr>
          <p:cNvPr id="6" name="Rectangle 5"/>
          <p:cNvSpPr/>
          <p:nvPr/>
        </p:nvSpPr>
        <p:spPr>
          <a:xfrm>
            <a:off x="1350403" y="3697957"/>
            <a:ext cx="588623" cy="923330"/>
          </a:xfrm>
          <a:prstGeom prst="rect">
            <a:avLst/>
          </a:prstGeom>
          <a:noFill/>
        </p:spPr>
        <p:txBody>
          <a:bodyPr wrap="none">
            <a:spAutoFit/>
          </a:bodyPr>
          <a:lstStyle/>
          <a:p>
            <a:pPr algn="ctr">
              <a:defRPr/>
            </a:pPr>
            <a:r>
              <a:rPr lang="en-US" sz="5400" b="1" dirty="0">
                <a:ln w="6600">
                  <a:solidFill>
                    <a:schemeClr val="accent2"/>
                  </a:solidFill>
                  <a:prstDash val="solid"/>
                </a:ln>
                <a:solidFill>
                  <a:srgbClr val="00B050"/>
                </a:solidFill>
                <a:effectLst>
                  <a:outerShdw dist="38100" dir="2700000" algn="tl" rotWithShape="0">
                    <a:schemeClr val="accent2"/>
                  </a:outerShdw>
                </a:effectLst>
              </a:rPr>
              <a:t>+</a:t>
            </a:r>
          </a:p>
        </p:txBody>
      </p:sp>
      <p:sp>
        <p:nvSpPr>
          <p:cNvPr id="7" name="Rectangle 6"/>
          <p:cNvSpPr/>
          <p:nvPr/>
        </p:nvSpPr>
        <p:spPr>
          <a:xfrm>
            <a:off x="1447800" y="4621287"/>
            <a:ext cx="415499" cy="923330"/>
          </a:xfrm>
          <a:prstGeom prst="rect">
            <a:avLst/>
          </a:prstGeom>
          <a:noFill/>
        </p:spPr>
        <p:txBody>
          <a:bodyPr wrap="none">
            <a:spAutoFit/>
          </a:bodyPr>
          <a:lstStyle/>
          <a:p>
            <a:pPr algn="ctr">
              <a:defRPr/>
            </a:pPr>
            <a:r>
              <a:rPr lang="en-US" sz="5400" b="1" dirty="0">
                <a:ln w="6600">
                  <a:solidFill>
                    <a:schemeClr val="accent2"/>
                  </a:solidFill>
                  <a:prstDash val="solid"/>
                </a:ln>
                <a:solidFill>
                  <a:schemeClr val="bg1">
                    <a:lumMod val="50000"/>
                  </a:schemeClr>
                </a:solidFill>
                <a:effectLst>
                  <a:outerShdw dist="38100" dir="2700000" algn="tl" rotWithShape="0">
                    <a:schemeClr val="accent2"/>
                  </a:outerShdw>
                </a:effectLst>
              </a:rPr>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ChangeArrowheads="1"/>
          </p:cNvSpPr>
          <p:nvPr>
            <p:ph type="title"/>
          </p:nvPr>
        </p:nvSpPr>
        <p:spPr/>
        <p:txBody>
          <a:bodyPr/>
          <a:lstStyle/>
          <a:p>
            <a:pPr eaLnBrk="1" hangingPunct="1"/>
            <a:r>
              <a:rPr lang="en-US" dirty="0" smtClean="0"/>
              <a:t>Think about it…</a:t>
            </a:r>
            <a:endParaRPr lang="en-US" dirty="0" smtClean="0"/>
          </a:p>
        </p:txBody>
      </p:sp>
      <p:pic>
        <p:nvPicPr>
          <p:cNvPr id="46082" name="Picture 5" descr="OWP Icon"/>
          <p:cNvPicPr>
            <a:picLocks noGrp="1" noChangeAspect="1" noChangeArrowheads="1"/>
          </p:cNvPicPr>
          <p:nvPr>
            <p:ph type="body" idx="1"/>
          </p:nvPr>
        </p:nvPicPr>
        <p:blipFill>
          <a:blip r:embed="rId3"/>
          <a:srcRect/>
          <a:stretch>
            <a:fillRect/>
          </a:stretch>
        </p:blipFill>
        <p:spPr>
          <a:xfrm>
            <a:off x="5867400" y="5334000"/>
            <a:ext cx="2825750" cy="1241425"/>
          </a:xfrm>
        </p:spPr>
      </p:pic>
      <p:sp>
        <p:nvSpPr>
          <p:cNvPr id="46083" name="Text Box 5"/>
          <p:cNvSpPr txBox="1">
            <a:spLocks noChangeArrowheads="1"/>
          </p:cNvSpPr>
          <p:nvPr/>
        </p:nvSpPr>
        <p:spPr bwMode="auto">
          <a:xfrm>
            <a:off x="457200" y="1524000"/>
            <a:ext cx="8229600" cy="2530475"/>
          </a:xfrm>
          <a:prstGeom prst="rect">
            <a:avLst/>
          </a:prstGeom>
          <a:noFill/>
          <a:ln w="9525">
            <a:noFill/>
            <a:miter lim="800000"/>
            <a:headEnd/>
            <a:tailEnd/>
          </a:ln>
        </p:spPr>
        <p:txBody>
          <a:bodyPr>
            <a:spAutoFit/>
          </a:bodyPr>
          <a:lstStyle/>
          <a:p>
            <a:pPr>
              <a:spcBef>
                <a:spcPct val="50000"/>
              </a:spcBef>
            </a:pPr>
            <a:r>
              <a:rPr lang="en-US" sz="3200"/>
              <a:t>How might intentional writing practices benefit your students?</a:t>
            </a:r>
          </a:p>
          <a:p>
            <a:pPr>
              <a:spcBef>
                <a:spcPct val="50000"/>
              </a:spcBef>
            </a:pPr>
            <a:endParaRPr lang="en-US" sz="3200"/>
          </a:p>
          <a:p>
            <a:pPr>
              <a:spcBef>
                <a:spcPct val="50000"/>
              </a:spcBef>
            </a:pPr>
            <a:r>
              <a:rPr lang="en-US" sz="3200"/>
              <a:t>Stand up/ Hand up/ Pair up</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p:cNvSpPr>
          <p:nvPr>
            <p:ph type="ctrTitle" idx="4294967295"/>
          </p:nvPr>
        </p:nvSpPr>
        <p:spPr>
          <a:xfrm>
            <a:off x="990600" y="1447800"/>
            <a:ext cx="7772400" cy="1470025"/>
          </a:xfrm>
        </p:spPr>
        <p:txBody>
          <a:bodyPr/>
          <a:lstStyle/>
          <a:p>
            <a:pPr eaLnBrk="1" hangingPunct="1"/>
            <a:r>
              <a:rPr lang="en-US" sz="4800" smtClean="0"/>
              <a:t>Unpack the Strategies</a:t>
            </a:r>
          </a:p>
        </p:txBody>
      </p:sp>
      <p:sp>
        <p:nvSpPr>
          <p:cNvPr id="48130" name="Subtitle 2"/>
          <p:cNvSpPr>
            <a:spLocks noGrp="1"/>
          </p:cNvSpPr>
          <p:nvPr>
            <p:ph type="subTitle" idx="4294967295"/>
          </p:nvPr>
        </p:nvSpPr>
        <p:spPr>
          <a:xfrm>
            <a:off x="3617913" y="3825875"/>
            <a:ext cx="5029200" cy="922338"/>
          </a:xfrm>
        </p:spPr>
        <p:txBody>
          <a:bodyPr/>
          <a:lstStyle/>
          <a:p>
            <a:pPr marL="0" indent="0" algn="ctr" eaLnBrk="1" hangingPunct="1">
              <a:buFont typeface="Wingdings" pitchFamily="2" charset="2"/>
              <a:buNone/>
            </a:pPr>
            <a:endParaRPr lang="en-US" sz="3200" smtClean="0"/>
          </a:p>
        </p:txBody>
      </p:sp>
      <p:pic>
        <p:nvPicPr>
          <p:cNvPr id="48131" name="Picture 5" descr="OWP Icon"/>
          <p:cNvPicPr>
            <a:picLocks noChangeAspect="1" noChangeArrowheads="1"/>
          </p:cNvPicPr>
          <p:nvPr/>
        </p:nvPicPr>
        <p:blipFill>
          <a:blip r:embed="rId3"/>
          <a:srcRect/>
          <a:stretch>
            <a:fillRect/>
          </a:stretch>
        </p:blipFill>
        <p:spPr bwMode="auto">
          <a:xfrm>
            <a:off x="6400800" y="5486400"/>
            <a:ext cx="2408238" cy="1058863"/>
          </a:xfrm>
          <a:prstGeom prst="rect">
            <a:avLst/>
          </a:prstGeom>
          <a:noFill/>
          <a:ln w="9525">
            <a:noFill/>
            <a:miter lim="800000"/>
            <a:headEnd/>
            <a:tailEnd/>
          </a:ln>
        </p:spPr>
      </p:pic>
      <p:pic>
        <p:nvPicPr>
          <p:cNvPr id="48132" name="Picture 7" descr="th?id=H"/>
          <p:cNvPicPr>
            <a:picLocks noChangeAspect="1" noChangeArrowheads="1"/>
          </p:cNvPicPr>
          <p:nvPr/>
        </p:nvPicPr>
        <p:blipFill>
          <a:blip r:embed="rId4"/>
          <a:srcRect/>
          <a:stretch>
            <a:fillRect/>
          </a:stretch>
        </p:blipFill>
        <p:spPr bwMode="auto">
          <a:xfrm>
            <a:off x="2743200" y="2743200"/>
            <a:ext cx="3962400" cy="25860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idx="4294967295"/>
          </p:nvPr>
        </p:nvSpPr>
        <p:spPr>
          <a:xfrm>
            <a:off x="838200" y="457200"/>
            <a:ext cx="3657600" cy="914400"/>
          </a:xfrm>
        </p:spPr>
        <p:txBody>
          <a:bodyPr/>
          <a:lstStyle/>
          <a:p>
            <a:pPr eaLnBrk="1" hangingPunct="1"/>
            <a:r>
              <a:rPr lang="en-US" dirty="0" smtClean="0"/>
              <a:t>Closure</a:t>
            </a:r>
          </a:p>
        </p:txBody>
      </p:sp>
      <p:pic>
        <p:nvPicPr>
          <p:cNvPr id="50178" name="Picture 5" descr="OWP Icon"/>
          <p:cNvPicPr>
            <a:picLocks noChangeAspect="1" noChangeArrowheads="1"/>
          </p:cNvPicPr>
          <p:nvPr/>
        </p:nvPicPr>
        <p:blipFill>
          <a:blip r:embed="rId3"/>
          <a:srcRect/>
          <a:stretch>
            <a:fillRect/>
          </a:stretch>
        </p:blipFill>
        <p:spPr bwMode="auto">
          <a:xfrm>
            <a:off x="5867400" y="5257800"/>
            <a:ext cx="2773363" cy="1219200"/>
          </a:xfrm>
          <a:prstGeom prst="rect">
            <a:avLst/>
          </a:prstGeom>
          <a:noFill/>
          <a:ln w="9525">
            <a:noFill/>
            <a:miter lim="800000"/>
            <a:headEnd/>
            <a:tailEnd/>
          </a:ln>
        </p:spPr>
      </p:pic>
      <p:sp>
        <p:nvSpPr>
          <p:cNvPr id="50179" name="Content Placeholder 2"/>
          <p:cNvSpPr>
            <a:spLocks noGrp="1"/>
          </p:cNvSpPr>
          <p:nvPr>
            <p:ph idx="4294967295"/>
          </p:nvPr>
        </p:nvSpPr>
        <p:spPr>
          <a:xfrm>
            <a:off x="838200" y="1752600"/>
            <a:ext cx="7486650" cy="3155950"/>
          </a:xfrm>
        </p:spPr>
        <p:txBody>
          <a:bodyPr/>
          <a:lstStyle/>
          <a:p>
            <a:pPr eaLnBrk="1" hangingPunct="1">
              <a:buFont typeface="Wingdings" pitchFamily="2" charset="2"/>
              <a:buNone/>
            </a:pPr>
            <a:r>
              <a:rPr lang="en-US" dirty="0" smtClean="0"/>
              <a:t>Consider the contract</a:t>
            </a:r>
          </a:p>
          <a:p>
            <a:pPr eaLnBrk="1" hangingPunct="1">
              <a:buFont typeface="Wingdings" pitchFamily="2" charset="2"/>
              <a:buNone/>
            </a:pPr>
            <a:r>
              <a:rPr lang="en-US" dirty="0" smtClean="0"/>
              <a:t>Words from member of the steering </a:t>
            </a:r>
            <a:r>
              <a:rPr lang="en-US" dirty="0" smtClean="0"/>
              <a:t>committee</a:t>
            </a:r>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idx="4294967295"/>
          </p:nvPr>
        </p:nvSpPr>
        <p:spPr>
          <a:xfrm>
            <a:off x="838200" y="457200"/>
            <a:ext cx="3657600" cy="914400"/>
          </a:xfrm>
        </p:spPr>
        <p:txBody>
          <a:bodyPr/>
          <a:lstStyle/>
          <a:p>
            <a:pPr eaLnBrk="1" hangingPunct="1"/>
            <a:r>
              <a:rPr lang="en-US" dirty="0" smtClean="0"/>
              <a:t>Exit Slips</a:t>
            </a:r>
            <a:endParaRPr lang="en-US" dirty="0" smtClean="0"/>
          </a:p>
        </p:txBody>
      </p:sp>
      <p:pic>
        <p:nvPicPr>
          <p:cNvPr id="50178" name="Picture 5" descr="OWP Icon"/>
          <p:cNvPicPr>
            <a:picLocks noChangeAspect="1" noChangeArrowheads="1"/>
          </p:cNvPicPr>
          <p:nvPr/>
        </p:nvPicPr>
        <p:blipFill>
          <a:blip r:embed="rId3"/>
          <a:srcRect/>
          <a:stretch>
            <a:fillRect/>
          </a:stretch>
        </p:blipFill>
        <p:spPr bwMode="auto">
          <a:xfrm>
            <a:off x="5867400" y="5257800"/>
            <a:ext cx="2773363" cy="1219200"/>
          </a:xfrm>
          <a:prstGeom prst="rect">
            <a:avLst/>
          </a:prstGeom>
          <a:noFill/>
          <a:ln w="9525">
            <a:noFill/>
            <a:miter lim="800000"/>
            <a:headEnd/>
            <a:tailEnd/>
          </a:ln>
        </p:spPr>
      </p:pic>
      <p:sp>
        <p:nvSpPr>
          <p:cNvPr id="50179" name="Content Placeholder 2"/>
          <p:cNvSpPr>
            <a:spLocks noGrp="1"/>
          </p:cNvSpPr>
          <p:nvPr>
            <p:ph idx="4294967295"/>
          </p:nvPr>
        </p:nvSpPr>
        <p:spPr>
          <a:xfrm>
            <a:off x="838200" y="1752600"/>
            <a:ext cx="7486650" cy="3155950"/>
          </a:xfrm>
        </p:spPr>
        <p:txBody>
          <a:bodyPr/>
          <a:lstStyle/>
          <a:p>
            <a:pPr eaLnBrk="1" hangingPunct="1">
              <a:buFont typeface="Wingdings" pitchFamily="2" charset="2"/>
              <a:buNone/>
            </a:pPr>
            <a:r>
              <a:rPr lang="en-US" dirty="0" smtClean="0"/>
              <a:t>From our one hour kick-off, jot down on a post-it one “take away” strategy that you’re willing to use in your classroom.</a:t>
            </a:r>
          </a:p>
          <a:p>
            <a:pPr eaLnBrk="1" hangingPunct="1">
              <a:buFont typeface="Wingdings" pitchFamily="2" charset="2"/>
              <a:buNone/>
            </a:pPr>
            <a:r>
              <a:rPr lang="en-US" dirty="0" smtClean="0"/>
              <a:t>Place in the parking lot.</a:t>
            </a:r>
            <a:endParaRPr lang="en-US" dirty="0" smtClean="0"/>
          </a:p>
        </p:txBody>
      </p:sp>
    </p:spTree>
    <p:extLst>
      <p:ext uri="{BB962C8B-B14F-4D97-AF65-F5344CB8AC3E}">
        <p14:creationId xmlns:p14="http://schemas.microsoft.com/office/powerpoint/2010/main" val="14545545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ctrTitle" idx="4294967295"/>
          </p:nvPr>
        </p:nvSpPr>
        <p:spPr>
          <a:xfrm>
            <a:off x="685800" y="2133600"/>
            <a:ext cx="7772400" cy="1470025"/>
          </a:xfrm>
        </p:spPr>
        <p:txBody>
          <a:bodyPr/>
          <a:lstStyle/>
          <a:p>
            <a:pPr eaLnBrk="1" hangingPunct="1"/>
            <a:r>
              <a:rPr lang="en-US" sz="4800" smtClean="0"/>
              <a:t>Introductions</a:t>
            </a:r>
          </a:p>
        </p:txBody>
      </p:sp>
      <p:sp>
        <p:nvSpPr>
          <p:cNvPr id="17410" name="Subtitle 2"/>
          <p:cNvSpPr>
            <a:spLocks noGrp="1"/>
          </p:cNvSpPr>
          <p:nvPr>
            <p:ph type="subTitle" idx="4294967295"/>
          </p:nvPr>
        </p:nvSpPr>
        <p:spPr>
          <a:xfrm>
            <a:off x="1779588" y="3892550"/>
            <a:ext cx="6042025" cy="1752600"/>
          </a:xfrm>
        </p:spPr>
        <p:txBody>
          <a:bodyPr/>
          <a:lstStyle/>
          <a:p>
            <a:pPr marL="0" indent="0" algn="ctr" eaLnBrk="1" hangingPunct="1">
              <a:buFont typeface="Wingdings" pitchFamily="2" charset="2"/>
              <a:buNone/>
            </a:pPr>
            <a:endParaRPr lang="en-US" smtClean="0">
              <a:solidFill>
                <a:srgbClr val="898989"/>
              </a:solidFill>
            </a:endParaRPr>
          </a:p>
        </p:txBody>
      </p:sp>
      <p:pic>
        <p:nvPicPr>
          <p:cNvPr id="17411" name="Picture 5" descr="OWP Icon"/>
          <p:cNvPicPr>
            <a:picLocks noChangeAspect="1" noChangeArrowheads="1"/>
          </p:cNvPicPr>
          <p:nvPr/>
        </p:nvPicPr>
        <p:blipFill>
          <a:blip r:embed="rId3"/>
          <a:srcRect/>
          <a:stretch>
            <a:fillRect/>
          </a:stretch>
        </p:blipFill>
        <p:spPr bwMode="auto">
          <a:xfrm>
            <a:off x="5334000" y="4800600"/>
            <a:ext cx="29464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457" name="Rectangle 6"/>
          <p:cNvSpPr>
            <a:spLocks noGrp="1" noChangeArrowheads="1"/>
          </p:cNvSpPr>
          <p:nvPr>
            <p:ph type="title" idx="4294967295"/>
          </p:nvPr>
        </p:nvSpPr>
        <p:spPr>
          <a:xfrm>
            <a:off x="914400" y="304800"/>
            <a:ext cx="7772400" cy="1143000"/>
          </a:xfrm>
        </p:spPr>
        <p:txBody>
          <a:bodyPr/>
          <a:lstStyle/>
          <a:p>
            <a:r>
              <a:rPr lang="en-US" smtClean="0"/>
              <a:t>Alphabet Soup</a:t>
            </a:r>
          </a:p>
        </p:txBody>
      </p:sp>
      <p:sp>
        <p:nvSpPr>
          <p:cNvPr id="19463" name="Rectangle 7"/>
          <p:cNvSpPr>
            <a:spLocks noGrp="1" noChangeArrowheads="1"/>
          </p:cNvSpPr>
          <p:nvPr>
            <p:ph type="body" idx="4294967295"/>
          </p:nvPr>
        </p:nvSpPr>
        <p:spPr/>
        <p:txBody>
          <a:bodyPr/>
          <a:lstStyle/>
          <a:p>
            <a:r>
              <a:rPr lang="en-US" smtClean="0"/>
              <a:t>OWP – Ozarks Writing Project</a:t>
            </a:r>
          </a:p>
          <a:p>
            <a:r>
              <a:rPr lang="en-US" smtClean="0"/>
              <a:t>NWP – National Writing Project</a:t>
            </a:r>
          </a:p>
          <a:p>
            <a:r>
              <a:rPr lang="en-US" smtClean="0"/>
              <a:t>i3 – Investing in Innovation</a:t>
            </a:r>
          </a:p>
          <a:p>
            <a:r>
              <a:rPr lang="en-US" smtClean="0"/>
              <a:t>CRWP – College Ready Writers Program</a:t>
            </a:r>
          </a:p>
          <a:p>
            <a:r>
              <a:rPr lang="en-US" smtClean="0"/>
              <a:t>SI – Summer Institute</a:t>
            </a:r>
          </a:p>
          <a:p>
            <a:r>
              <a:rPr lang="en-US" smtClean="0"/>
              <a:t>PD – Professional Development</a:t>
            </a:r>
          </a:p>
          <a:p>
            <a:r>
              <a:rPr lang="en-US" smtClean="0"/>
              <a:t>ELA – English Language Arts</a:t>
            </a:r>
          </a:p>
        </p:txBody>
      </p:sp>
      <p:pic>
        <p:nvPicPr>
          <p:cNvPr id="19459" name="Picture 5" descr="OWP Icon"/>
          <p:cNvPicPr>
            <a:picLocks noChangeAspect="1" noChangeArrowheads="1"/>
          </p:cNvPicPr>
          <p:nvPr/>
        </p:nvPicPr>
        <p:blipFill>
          <a:blip r:embed="rId3"/>
          <a:srcRect/>
          <a:stretch>
            <a:fillRect/>
          </a:stretch>
        </p:blipFill>
        <p:spPr bwMode="auto">
          <a:xfrm>
            <a:off x="6019800" y="5334000"/>
            <a:ext cx="2946400" cy="1295400"/>
          </a:xfrm>
          <a:prstGeom prst="rect">
            <a:avLst/>
          </a:prstGeom>
          <a:noFill/>
          <a:ln w="9525">
            <a:noFill/>
            <a:miter lim="800000"/>
            <a:headEnd/>
            <a:tailEnd/>
          </a:ln>
        </p:spPr>
      </p:pic>
      <p:pic>
        <p:nvPicPr>
          <p:cNvPr id="19460" name="Picture 6" descr="th?id=H"/>
          <p:cNvPicPr>
            <a:picLocks noChangeAspect="1" noChangeArrowheads="1"/>
          </p:cNvPicPr>
          <p:nvPr/>
        </p:nvPicPr>
        <p:blipFill>
          <a:blip r:embed="rId4"/>
          <a:srcRect/>
          <a:stretch>
            <a:fillRect/>
          </a:stretch>
        </p:blipFill>
        <p:spPr bwMode="auto">
          <a:xfrm>
            <a:off x="6858000" y="152400"/>
            <a:ext cx="1847850" cy="14859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9463">
                                            <p:txEl>
                                              <p:pRg st="0" end="0"/>
                                            </p:txEl>
                                          </p:spTgt>
                                        </p:tgtEl>
                                        <p:attrNameLst>
                                          <p:attrName>style.visibility</p:attrName>
                                        </p:attrNameLst>
                                      </p:cBhvr>
                                      <p:to>
                                        <p:strVal val="visible"/>
                                      </p:to>
                                    </p:set>
                                    <p:anim calcmode="lin" valueType="num">
                                      <p:cBhvr additive="base">
                                        <p:cTn id="7" dur="3000" fill="hold"/>
                                        <p:tgtEl>
                                          <p:spTgt spid="19463">
                                            <p:txEl>
                                              <p:pRg st="0" end="0"/>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1946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2" presetClass="entr" presetSubtype="4" fill="hold" nodeType="afterEffect">
                                  <p:stCondLst>
                                    <p:cond delay="0"/>
                                  </p:stCondLst>
                                  <p:childTnLst>
                                    <p:set>
                                      <p:cBhvr>
                                        <p:cTn id="11" dur="1" fill="hold">
                                          <p:stCondLst>
                                            <p:cond delay="0"/>
                                          </p:stCondLst>
                                        </p:cTn>
                                        <p:tgtEl>
                                          <p:spTgt spid="19463">
                                            <p:txEl>
                                              <p:pRg st="1" end="1"/>
                                            </p:txEl>
                                          </p:spTgt>
                                        </p:tgtEl>
                                        <p:attrNameLst>
                                          <p:attrName>style.visibility</p:attrName>
                                        </p:attrNameLst>
                                      </p:cBhvr>
                                      <p:to>
                                        <p:strVal val="visible"/>
                                      </p:to>
                                    </p:set>
                                    <p:anim calcmode="lin" valueType="num">
                                      <p:cBhvr additive="base">
                                        <p:cTn id="12" dur="3000" fill="hold"/>
                                        <p:tgtEl>
                                          <p:spTgt spid="19463">
                                            <p:txEl>
                                              <p:pRg st="1" end="1"/>
                                            </p:txEl>
                                          </p:spTgt>
                                        </p:tgtEl>
                                        <p:attrNameLst>
                                          <p:attrName>ppt_x</p:attrName>
                                        </p:attrNameLst>
                                      </p:cBhvr>
                                      <p:tavLst>
                                        <p:tav tm="0">
                                          <p:val>
                                            <p:strVal val="#ppt_x"/>
                                          </p:val>
                                        </p:tav>
                                        <p:tav tm="100000">
                                          <p:val>
                                            <p:strVal val="#ppt_x"/>
                                          </p:val>
                                        </p:tav>
                                      </p:tavLst>
                                    </p:anim>
                                    <p:anim calcmode="lin" valueType="num">
                                      <p:cBhvr additive="base">
                                        <p:cTn id="13" dur="3000" fill="hold"/>
                                        <p:tgtEl>
                                          <p:spTgt spid="194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19463">
                                            <p:txEl>
                                              <p:pRg st="2" end="2"/>
                                            </p:txEl>
                                          </p:spTgt>
                                        </p:tgtEl>
                                        <p:attrNameLst>
                                          <p:attrName>style.visibility</p:attrName>
                                        </p:attrNameLst>
                                      </p:cBhvr>
                                      <p:to>
                                        <p:strVal val="visible"/>
                                      </p:to>
                                    </p:set>
                                    <p:anim calcmode="lin" valueType="num">
                                      <p:cBhvr additive="base">
                                        <p:cTn id="18" dur="3000" fill="hold"/>
                                        <p:tgtEl>
                                          <p:spTgt spid="19463">
                                            <p:txEl>
                                              <p:pRg st="2" end="2"/>
                                            </p:txEl>
                                          </p:spTgt>
                                        </p:tgtEl>
                                        <p:attrNameLst>
                                          <p:attrName>ppt_x</p:attrName>
                                        </p:attrNameLst>
                                      </p:cBhvr>
                                      <p:tavLst>
                                        <p:tav tm="0">
                                          <p:val>
                                            <p:strVal val="#ppt_x"/>
                                          </p:val>
                                        </p:tav>
                                        <p:tav tm="100000">
                                          <p:val>
                                            <p:strVal val="#ppt_x"/>
                                          </p:val>
                                        </p:tav>
                                      </p:tavLst>
                                    </p:anim>
                                    <p:anim calcmode="lin" valueType="num">
                                      <p:cBhvr additive="base">
                                        <p:cTn id="19" dur="3000" fill="hold"/>
                                        <p:tgtEl>
                                          <p:spTgt spid="194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19463">
                                            <p:txEl>
                                              <p:pRg st="3" end="3"/>
                                            </p:txEl>
                                          </p:spTgt>
                                        </p:tgtEl>
                                        <p:attrNameLst>
                                          <p:attrName>style.visibility</p:attrName>
                                        </p:attrNameLst>
                                      </p:cBhvr>
                                      <p:to>
                                        <p:strVal val="visible"/>
                                      </p:to>
                                    </p:set>
                                    <p:anim calcmode="lin" valueType="num">
                                      <p:cBhvr additive="base">
                                        <p:cTn id="24" dur="3000" fill="hold"/>
                                        <p:tgtEl>
                                          <p:spTgt spid="19463">
                                            <p:txEl>
                                              <p:pRg st="3" end="3"/>
                                            </p:txEl>
                                          </p:spTgt>
                                        </p:tgtEl>
                                        <p:attrNameLst>
                                          <p:attrName>ppt_x</p:attrName>
                                        </p:attrNameLst>
                                      </p:cBhvr>
                                      <p:tavLst>
                                        <p:tav tm="0">
                                          <p:val>
                                            <p:strVal val="#ppt_x"/>
                                          </p:val>
                                        </p:tav>
                                        <p:tav tm="100000">
                                          <p:val>
                                            <p:strVal val="#ppt_x"/>
                                          </p:val>
                                        </p:tav>
                                      </p:tavLst>
                                    </p:anim>
                                    <p:anim calcmode="lin" valueType="num">
                                      <p:cBhvr additive="base">
                                        <p:cTn id="25" dur="3000" fill="hold"/>
                                        <p:tgtEl>
                                          <p:spTgt spid="1946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9463">
                                            <p:txEl>
                                              <p:pRg st="4" end="4"/>
                                            </p:txEl>
                                          </p:spTgt>
                                        </p:tgtEl>
                                        <p:attrNameLst>
                                          <p:attrName>style.visibility</p:attrName>
                                        </p:attrNameLst>
                                      </p:cBhvr>
                                      <p:to>
                                        <p:strVal val="visible"/>
                                      </p:to>
                                    </p:set>
                                    <p:anim calcmode="lin" valueType="num">
                                      <p:cBhvr additive="base">
                                        <p:cTn id="30" dur="3000" fill="hold"/>
                                        <p:tgtEl>
                                          <p:spTgt spid="19463">
                                            <p:txEl>
                                              <p:pRg st="4" end="4"/>
                                            </p:txEl>
                                          </p:spTgt>
                                        </p:tgtEl>
                                        <p:attrNameLst>
                                          <p:attrName>ppt_x</p:attrName>
                                        </p:attrNameLst>
                                      </p:cBhvr>
                                      <p:tavLst>
                                        <p:tav tm="0">
                                          <p:val>
                                            <p:strVal val="#ppt_x"/>
                                          </p:val>
                                        </p:tav>
                                        <p:tav tm="100000">
                                          <p:val>
                                            <p:strVal val="#ppt_x"/>
                                          </p:val>
                                        </p:tav>
                                      </p:tavLst>
                                    </p:anim>
                                    <p:anim calcmode="lin" valueType="num">
                                      <p:cBhvr additive="base">
                                        <p:cTn id="31" dur="3000" fill="hold"/>
                                        <p:tgtEl>
                                          <p:spTgt spid="1946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nodeType="clickEffect">
                                  <p:stCondLst>
                                    <p:cond delay="0"/>
                                  </p:stCondLst>
                                  <p:childTnLst>
                                    <p:set>
                                      <p:cBhvr>
                                        <p:cTn id="35" dur="1" fill="hold">
                                          <p:stCondLst>
                                            <p:cond delay="0"/>
                                          </p:stCondLst>
                                        </p:cTn>
                                        <p:tgtEl>
                                          <p:spTgt spid="19463">
                                            <p:txEl>
                                              <p:pRg st="5" end="5"/>
                                            </p:txEl>
                                          </p:spTgt>
                                        </p:tgtEl>
                                        <p:attrNameLst>
                                          <p:attrName>style.visibility</p:attrName>
                                        </p:attrNameLst>
                                      </p:cBhvr>
                                      <p:to>
                                        <p:strVal val="visible"/>
                                      </p:to>
                                    </p:set>
                                    <p:anim calcmode="lin" valueType="num">
                                      <p:cBhvr additive="base">
                                        <p:cTn id="36" dur="3000" fill="hold"/>
                                        <p:tgtEl>
                                          <p:spTgt spid="19463">
                                            <p:txEl>
                                              <p:pRg st="5" end="5"/>
                                            </p:txEl>
                                          </p:spTgt>
                                        </p:tgtEl>
                                        <p:attrNameLst>
                                          <p:attrName>ppt_x</p:attrName>
                                        </p:attrNameLst>
                                      </p:cBhvr>
                                      <p:tavLst>
                                        <p:tav tm="0">
                                          <p:val>
                                            <p:strVal val="#ppt_x"/>
                                          </p:val>
                                        </p:tav>
                                        <p:tav tm="100000">
                                          <p:val>
                                            <p:strVal val="#ppt_x"/>
                                          </p:val>
                                        </p:tav>
                                      </p:tavLst>
                                    </p:anim>
                                    <p:anim calcmode="lin" valueType="num">
                                      <p:cBhvr additive="base">
                                        <p:cTn id="37" dur="3000" fill="hold"/>
                                        <p:tgtEl>
                                          <p:spTgt spid="1946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19463">
                                            <p:txEl>
                                              <p:pRg st="6" end="6"/>
                                            </p:txEl>
                                          </p:spTgt>
                                        </p:tgtEl>
                                        <p:attrNameLst>
                                          <p:attrName>style.visibility</p:attrName>
                                        </p:attrNameLst>
                                      </p:cBhvr>
                                      <p:to>
                                        <p:strVal val="visible"/>
                                      </p:to>
                                    </p:set>
                                    <p:anim calcmode="lin" valueType="num">
                                      <p:cBhvr additive="base">
                                        <p:cTn id="42" dur="3000" fill="hold"/>
                                        <p:tgtEl>
                                          <p:spTgt spid="19463">
                                            <p:txEl>
                                              <p:pRg st="6" end="6"/>
                                            </p:txEl>
                                          </p:spTgt>
                                        </p:tgtEl>
                                        <p:attrNameLst>
                                          <p:attrName>ppt_x</p:attrName>
                                        </p:attrNameLst>
                                      </p:cBhvr>
                                      <p:tavLst>
                                        <p:tav tm="0">
                                          <p:val>
                                            <p:strVal val="#ppt_x"/>
                                          </p:val>
                                        </p:tav>
                                        <p:tav tm="100000">
                                          <p:val>
                                            <p:strVal val="#ppt_x"/>
                                          </p:val>
                                        </p:tav>
                                      </p:tavLst>
                                    </p:anim>
                                    <p:anim calcmode="lin" valueType="num">
                                      <p:cBhvr additive="base">
                                        <p:cTn id="43" dur="3000" fill="hold"/>
                                        <p:tgtEl>
                                          <p:spTgt spid="1946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0"/>
            <a:ext cx="8229600" cy="1143000"/>
          </a:xfrm>
        </p:spPr>
        <p:txBody>
          <a:bodyPr>
            <a:normAutofit/>
          </a:bodyPr>
          <a:lstStyle/>
          <a:p>
            <a:pPr eaLnBrk="1" hangingPunct="1">
              <a:defRPr/>
            </a:pPr>
            <a:r>
              <a:rPr lang="en-US">
                <a:effectLst>
                  <a:outerShdw blurRad="38100" dist="38100" dir="2700000" algn="tl">
                    <a:srgbClr val="000000"/>
                  </a:outerShdw>
                </a:effectLst>
              </a:rPr>
              <a:t>Goals</a:t>
            </a:r>
          </a:p>
        </p:txBody>
      </p:sp>
      <p:sp>
        <p:nvSpPr>
          <p:cNvPr id="4" name="TextBox 3"/>
          <p:cNvSpPr txBox="1"/>
          <p:nvPr/>
        </p:nvSpPr>
        <p:spPr>
          <a:xfrm>
            <a:off x="1371600" y="928688"/>
            <a:ext cx="7239000" cy="4832092"/>
          </a:xfrm>
          <a:prstGeom prst="rect">
            <a:avLst/>
          </a:prstGeom>
          <a:noFill/>
        </p:spPr>
        <p:txBody>
          <a:bodyPr>
            <a:spAutoFit/>
          </a:bodyPr>
          <a:lstStyle/>
          <a:p>
            <a:pPr>
              <a:defRPr/>
            </a:pPr>
            <a:endParaRPr lang="en-US" sz="3200" dirty="0">
              <a:latin typeface="Calibri" pitchFamily="34" charset="0"/>
            </a:endParaRPr>
          </a:p>
          <a:p>
            <a:pPr>
              <a:defRPr/>
            </a:pPr>
            <a:r>
              <a:rPr lang="en-US" sz="3200" dirty="0">
                <a:latin typeface="Calibri" pitchFamily="34" charset="0"/>
              </a:rPr>
              <a:t> </a:t>
            </a:r>
            <a:r>
              <a:rPr lang="en-US" sz="3200" dirty="0">
                <a:effectLst>
                  <a:outerShdw blurRad="38100" dist="38100" dir="2700000" algn="tl">
                    <a:srgbClr val="FFFFFF"/>
                  </a:outerShdw>
                </a:effectLst>
                <a:latin typeface="Calibri" pitchFamily="34" charset="0"/>
              </a:rPr>
              <a:t>We will. . .</a:t>
            </a:r>
          </a:p>
          <a:p>
            <a:pPr>
              <a:defRPr/>
            </a:pPr>
            <a:endParaRPr lang="en-US" dirty="0">
              <a:effectLst>
                <a:outerShdw blurRad="38100" dist="38100" dir="2700000" algn="tl">
                  <a:srgbClr val="FFFFFF"/>
                </a:outerShdw>
              </a:effectLst>
              <a:latin typeface="Calibri" pitchFamily="34" charset="0"/>
            </a:endParaRPr>
          </a:p>
          <a:p>
            <a:pPr>
              <a:spcAft>
                <a:spcPts val="1200"/>
              </a:spcAft>
              <a:buFontTx/>
              <a:buChar char="•"/>
              <a:defRPr/>
            </a:pPr>
            <a:r>
              <a:rPr lang="en-US" sz="2400" dirty="0"/>
              <a:t>introduce the </a:t>
            </a:r>
            <a:r>
              <a:rPr lang="en-US" sz="2400" dirty="0"/>
              <a:t>goals of the i3 </a:t>
            </a:r>
            <a:r>
              <a:rPr lang="en-US" sz="2000" dirty="0"/>
              <a:t>(Investing in Innovation)</a:t>
            </a:r>
            <a:r>
              <a:rPr lang="en-US" sz="2800" dirty="0"/>
              <a:t> </a:t>
            </a:r>
            <a:r>
              <a:rPr lang="en-US" sz="2400" dirty="0"/>
              <a:t>grant</a:t>
            </a:r>
            <a:r>
              <a:rPr lang="en-US" sz="2800" dirty="0"/>
              <a:t> </a:t>
            </a:r>
            <a:r>
              <a:rPr lang="en-US" sz="2400" dirty="0"/>
              <a:t>and </a:t>
            </a:r>
            <a:r>
              <a:rPr lang="en-US" sz="2400" dirty="0" smtClean="0"/>
              <a:t>the </a:t>
            </a:r>
            <a:r>
              <a:rPr lang="en-US" sz="2400" dirty="0" smtClean="0"/>
              <a:t>Core </a:t>
            </a:r>
            <a:r>
              <a:rPr lang="en-US" sz="2400" dirty="0"/>
              <a:t>Principles of the Writing </a:t>
            </a:r>
            <a:r>
              <a:rPr lang="en-US" sz="2400" dirty="0" smtClean="0"/>
              <a:t>Project</a:t>
            </a:r>
            <a:endParaRPr lang="en-US" sz="2400" dirty="0"/>
          </a:p>
          <a:p>
            <a:pPr>
              <a:spcAft>
                <a:spcPts val="1200"/>
              </a:spcAft>
              <a:buFontTx/>
              <a:buChar char="•"/>
              <a:defRPr/>
            </a:pPr>
            <a:r>
              <a:rPr lang="en-US" sz="2400" dirty="0"/>
              <a:t>provide you with information about the professional development we will offer in the coming year </a:t>
            </a:r>
          </a:p>
          <a:p>
            <a:pPr>
              <a:buFontTx/>
              <a:buChar char="•"/>
              <a:defRPr/>
            </a:pPr>
            <a:r>
              <a:rPr lang="en-US" sz="2400" dirty="0" smtClean="0"/>
              <a:t>present </a:t>
            </a:r>
            <a:r>
              <a:rPr lang="en-US" sz="2400" dirty="0"/>
              <a:t>a snapshot of PD content delivered by the Ozarks Writing Project (OWP)</a:t>
            </a:r>
          </a:p>
          <a:p>
            <a:pPr>
              <a:defRPr/>
            </a:pPr>
            <a:r>
              <a:rPr lang="en-US" dirty="0"/>
              <a:t/>
            </a:r>
            <a:br>
              <a:rPr lang="en-US" dirty="0"/>
            </a:br>
            <a:r>
              <a:rPr lang="en-US" dirty="0"/>
              <a:t/>
            </a:r>
            <a:br>
              <a:rPr lang="en-US" dirty="0"/>
            </a:br>
            <a:endParaRPr lang="en-US" dirty="0"/>
          </a:p>
        </p:txBody>
      </p:sp>
      <p:pic>
        <p:nvPicPr>
          <p:cNvPr id="21507" name="Picture 5" descr="OWP Icon"/>
          <p:cNvPicPr>
            <a:picLocks noChangeAspect="1" noChangeArrowheads="1"/>
          </p:cNvPicPr>
          <p:nvPr/>
        </p:nvPicPr>
        <p:blipFill>
          <a:blip r:embed="rId3"/>
          <a:srcRect/>
          <a:stretch>
            <a:fillRect/>
          </a:stretch>
        </p:blipFill>
        <p:spPr bwMode="auto">
          <a:xfrm>
            <a:off x="6400800" y="5486400"/>
            <a:ext cx="2408238" cy="105886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5" descr="OWP Icon"/>
          <p:cNvPicPr>
            <a:picLocks noChangeAspect="1" noChangeArrowheads="1"/>
          </p:cNvPicPr>
          <p:nvPr/>
        </p:nvPicPr>
        <p:blipFill>
          <a:blip r:embed="rId3"/>
          <a:srcRect/>
          <a:stretch>
            <a:fillRect/>
          </a:stretch>
        </p:blipFill>
        <p:spPr bwMode="auto">
          <a:xfrm>
            <a:off x="6553200" y="5562600"/>
            <a:ext cx="2408238" cy="1058863"/>
          </a:xfrm>
          <a:prstGeom prst="rect">
            <a:avLst/>
          </a:prstGeom>
          <a:noFill/>
          <a:ln w="9525">
            <a:noFill/>
            <a:miter lim="800000"/>
            <a:headEnd/>
            <a:tailEnd/>
          </a:ln>
        </p:spPr>
      </p:pic>
      <p:sp>
        <p:nvSpPr>
          <p:cNvPr id="2" name="Title 1"/>
          <p:cNvSpPr>
            <a:spLocks noGrp="1"/>
          </p:cNvSpPr>
          <p:nvPr>
            <p:ph type="title" idx="4294967295"/>
          </p:nvPr>
        </p:nvSpPr>
        <p:spPr>
          <a:xfrm>
            <a:off x="609600" y="0"/>
            <a:ext cx="8229600" cy="1143000"/>
          </a:xfrm>
        </p:spPr>
        <p:txBody>
          <a:bodyPr>
            <a:normAutofit/>
          </a:bodyPr>
          <a:lstStyle/>
          <a:p>
            <a:pPr eaLnBrk="1" hangingPunct="1">
              <a:defRPr/>
            </a:pPr>
            <a:r>
              <a:rPr lang="en-US">
                <a:effectLst>
                  <a:outerShdw blurRad="38100" dist="38100" dir="2700000" algn="tl">
                    <a:srgbClr val="000000"/>
                  </a:outerShdw>
                </a:effectLst>
              </a:rPr>
              <a:t>Agenda</a:t>
            </a:r>
          </a:p>
        </p:txBody>
      </p:sp>
      <p:sp>
        <p:nvSpPr>
          <p:cNvPr id="23555" name="TextBox 3"/>
          <p:cNvSpPr txBox="1">
            <a:spLocks noChangeArrowheads="1"/>
          </p:cNvSpPr>
          <p:nvPr/>
        </p:nvSpPr>
        <p:spPr bwMode="auto">
          <a:xfrm>
            <a:off x="990599" y="914400"/>
            <a:ext cx="6766719" cy="7078861"/>
          </a:xfrm>
          <a:prstGeom prst="rect">
            <a:avLst/>
          </a:prstGeom>
          <a:noFill/>
          <a:ln w="9525">
            <a:noFill/>
            <a:miter lim="800000"/>
            <a:headEnd/>
            <a:tailEnd/>
          </a:ln>
        </p:spPr>
        <p:txBody>
          <a:bodyPr wrap="square">
            <a:spAutoFit/>
          </a:bodyPr>
          <a:lstStyle/>
          <a:p>
            <a:pPr marL="742950" indent="-742950">
              <a:lnSpc>
                <a:spcPct val="150000"/>
              </a:lnSpc>
            </a:pPr>
            <a:endParaRPr lang="en-US" sz="3000" dirty="0">
              <a:latin typeface="Calibri" pitchFamily="34" charset="0"/>
            </a:endParaRPr>
          </a:p>
          <a:p>
            <a:pPr marL="742950" indent="-742950">
              <a:buFontTx/>
              <a:buChar char="•"/>
            </a:pPr>
            <a:r>
              <a:rPr lang="en-US" sz="2800" dirty="0">
                <a:latin typeface="Calibri" pitchFamily="34" charset="0"/>
              </a:rPr>
              <a:t>Meet members of OWP team.</a:t>
            </a:r>
          </a:p>
          <a:p>
            <a:pPr marL="742950" indent="-742950">
              <a:buFontTx/>
              <a:buChar char="•"/>
            </a:pPr>
            <a:r>
              <a:rPr lang="en-US" sz="2800" dirty="0">
                <a:latin typeface="Calibri" pitchFamily="34" charset="0"/>
              </a:rPr>
              <a:t>Engage in a team builder.</a:t>
            </a:r>
          </a:p>
          <a:p>
            <a:pPr marL="742950" indent="-742950">
              <a:buFontTx/>
              <a:buChar char="•"/>
            </a:pPr>
            <a:r>
              <a:rPr lang="en-US" sz="2800" dirty="0">
                <a:latin typeface="Calibri" pitchFamily="34" charset="0"/>
              </a:rPr>
              <a:t>Review the goals of the i3 grant.</a:t>
            </a:r>
          </a:p>
          <a:p>
            <a:pPr marL="742950" indent="-742950">
              <a:buFontTx/>
              <a:buChar char="•"/>
            </a:pPr>
            <a:r>
              <a:rPr lang="en-US" sz="2800" dirty="0">
                <a:latin typeface="Calibri" pitchFamily="34" charset="0"/>
              </a:rPr>
              <a:t>View a </a:t>
            </a:r>
            <a:r>
              <a:rPr lang="en-US" sz="2800" dirty="0" err="1">
                <a:latin typeface="Calibri" pitchFamily="34" charset="0"/>
              </a:rPr>
              <a:t>Pecha</a:t>
            </a:r>
            <a:r>
              <a:rPr lang="en-US" sz="2800" dirty="0">
                <a:latin typeface="Calibri" pitchFamily="34" charset="0"/>
              </a:rPr>
              <a:t> </a:t>
            </a:r>
            <a:r>
              <a:rPr lang="en-US" sz="2800" dirty="0" err="1">
                <a:latin typeface="Calibri" pitchFamily="34" charset="0"/>
              </a:rPr>
              <a:t>Kucha</a:t>
            </a:r>
            <a:r>
              <a:rPr lang="en-US" sz="2800" dirty="0">
                <a:latin typeface="Calibri" pitchFamily="34" charset="0"/>
              </a:rPr>
              <a:t> presentation.</a:t>
            </a:r>
          </a:p>
          <a:p>
            <a:pPr marL="742950" indent="-742950">
              <a:buFontTx/>
              <a:buChar char="•"/>
            </a:pPr>
            <a:r>
              <a:rPr lang="en-US" sz="2800" dirty="0">
                <a:latin typeface="Calibri" pitchFamily="34" charset="0"/>
              </a:rPr>
              <a:t>Participate in focused writing exercise.</a:t>
            </a:r>
          </a:p>
          <a:p>
            <a:pPr marL="742950" indent="-742950">
              <a:buFontTx/>
              <a:buChar char="•"/>
            </a:pPr>
            <a:r>
              <a:rPr lang="en-US" sz="2800" dirty="0">
                <a:latin typeface="Calibri" pitchFamily="34" charset="0"/>
              </a:rPr>
              <a:t>Review details of </a:t>
            </a:r>
            <a:r>
              <a:rPr lang="en-US" sz="2800" dirty="0" smtClean="0">
                <a:latin typeface="Calibri" pitchFamily="34" charset="0"/>
              </a:rPr>
              <a:t>the grant including </a:t>
            </a:r>
            <a:r>
              <a:rPr lang="en-US" sz="2800" dirty="0">
                <a:latin typeface="Calibri" pitchFamily="34" charset="0"/>
              </a:rPr>
              <a:t>calendar and credit </a:t>
            </a:r>
            <a:r>
              <a:rPr lang="en-US" sz="2800" dirty="0" smtClean="0">
                <a:latin typeface="Calibri" pitchFamily="34" charset="0"/>
              </a:rPr>
              <a:t>opportunities.</a:t>
            </a:r>
            <a:endParaRPr lang="en-US" sz="2800" dirty="0">
              <a:latin typeface="Calibri" pitchFamily="34" charset="0"/>
            </a:endParaRPr>
          </a:p>
          <a:p>
            <a:pPr marL="742950" indent="-742950">
              <a:buFontTx/>
              <a:buChar char="•"/>
            </a:pPr>
            <a:r>
              <a:rPr lang="en-US" sz="2800" dirty="0">
                <a:latin typeface="Calibri" pitchFamily="34" charset="0"/>
              </a:rPr>
              <a:t>Unpack the strategies used </a:t>
            </a:r>
            <a:r>
              <a:rPr lang="en-US" sz="2800" dirty="0" smtClean="0">
                <a:latin typeface="Calibri" pitchFamily="34" charset="0"/>
              </a:rPr>
              <a:t>today.</a:t>
            </a:r>
            <a:endParaRPr lang="en-US" sz="2800" dirty="0">
              <a:latin typeface="Calibri" pitchFamily="34" charset="0"/>
            </a:endParaRPr>
          </a:p>
          <a:p>
            <a:pPr marL="742950" indent="-742950">
              <a:buFontTx/>
              <a:buChar char="•"/>
            </a:pPr>
            <a:r>
              <a:rPr lang="en-US" sz="2800" dirty="0">
                <a:latin typeface="Calibri" pitchFamily="34" charset="0"/>
              </a:rPr>
              <a:t>Write a closing statement.</a:t>
            </a:r>
          </a:p>
          <a:p>
            <a:pPr marL="742950" indent="-742950">
              <a:lnSpc>
                <a:spcPct val="150000"/>
              </a:lnSpc>
              <a:buFontTx/>
              <a:buChar char="•"/>
            </a:pPr>
            <a:endParaRPr lang="en-US" sz="2800" dirty="0">
              <a:latin typeface="Calibri" pitchFamily="34" charset="0"/>
            </a:endParaRPr>
          </a:p>
          <a:p>
            <a:pPr marL="742950" indent="-742950">
              <a:lnSpc>
                <a:spcPct val="150000"/>
              </a:lnSpc>
              <a:buFontTx/>
              <a:buChar char="•"/>
            </a:pPr>
            <a:endParaRPr lang="en-US" sz="2400" dirty="0">
              <a:latin typeface="Calibri" pitchFamily="34" charset="0"/>
            </a:endParaRPr>
          </a:p>
          <a:p>
            <a:pPr marL="742950" indent="-742950">
              <a:lnSpc>
                <a:spcPct val="150000"/>
              </a:lnSpc>
              <a:buFontTx/>
              <a:buChar char="•"/>
            </a:pPr>
            <a:endParaRPr lang="en-US" sz="3000" dirty="0">
              <a:latin typeface="Calibri" pitchFamily="34" charset="0"/>
            </a:endParaRPr>
          </a:p>
          <a:p>
            <a:pPr marL="742950" indent="-742950"/>
            <a:endParaRPr lang="en-US" sz="3400" dirty="0">
              <a:latin typeface="Calibri" pitchFamily="34" charset="0"/>
            </a:endParaRPr>
          </a:p>
        </p:txBody>
      </p:sp>
      <p:sp>
        <p:nvSpPr>
          <p:cNvPr id="6" name="Rectangle 5"/>
          <p:cNvSpPr/>
          <p:nvPr/>
        </p:nvSpPr>
        <p:spPr>
          <a:xfrm>
            <a:off x="1676400" y="762000"/>
            <a:ext cx="6553200" cy="862013"/>
          </a:xfrm>
          <a:prstGeom prst="rect">
            <a:avLst/>
          </a:prstGeom>
        </p:spPr>
        <p:txBody>
          <a:bodyPr>
            <a:spAutoFit/>
          </a:bodyPr>
          <a:lstStyle/>
          <a:p>
            <a:pPr fontAlgn="auto">
              <a:spcBef>
                <a:spcPts val="0"/>
              </a:spcBef>
              <a:spcAft>
                <a:spcPts val="0"/>
              </a:spcAft>
              <a:defRPr/>
            </a:pPr>
            <a:endParaRPr lang="en-US" dirty="0">
              <a:latin typeface="+mn-lt"/>
              <a:cs typeface="+mn-cs"/>
            </a:endParaRPr>
          </a:p>
          <a:p>
            <a:pPr fontAlgn="auto">
              <a:spcBef>
                <a:spcPts val="0"/>
              </a:spcBef>
              <a:spcAft>
                <a:spcPts val="0"/>
              </a:spcAft>
              <a:defRPr/>
            </a:pPr>
            <a:r>
              <a:rPr lang="en-US" dirty="0">
                <a:latin typeface="+mn-lt"/>
                <a:cs typeface="+mn-cs"/>
              </a:rPr>
              <a:t> </a:t>
            </a:r>
            <a:r>
              <a:rPr lang="en-US" sz="3200" dirty="0">
                <a:effectLst>
                  <a:outerShdw blurRad="38100" dist="38100" dir="2700000" algn="tl">
                    <a:srgbClr val="000000">
                      <a:alpha val="43137"/>
                    </a:srgbClr>
                  </a:outerShdw>
                </a:effectLst>
                <a:latin typeface="+mn-lt"/>
                <a:cs typeface="+mn-cs"/>
              </a:rPr>
              <a:t>In order to meet our goals we will. . </a:t>
            </a: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a:bodyPr>
          <a:lstStyle/>
          <a:p>
            <a:pPr eaLnBrk="1" hangingPunct="1">
              <a:defRPr/>
            </a:pPr>
            <a:r>
              <a:rPr lang="en-US">
                <a:effectLst>
                  <a:outerShdw blurRad="38100" dist="38100" dir="2700000" algn="tl">
                    <a:srgbClr val="000000"/>
                  </a:outerShdw>
                </a:effectLst>
              </a:rPr>
              <a:t>Purpose/Non-Purpose</a:t>
            </a:r>
          </a:p>
        </p:txBody>
      </p:sp>
      <p:sp>
        <p:nvSpPr>
          <p:cNvPr id="25602" name="TextBox 3"/>
          <p:cNvSpPr txBox="1">
            <a:spLocks noChangeArrowheads="1"/>
          </p:cNvSpPr>
          <p:nvPr/>
        </p:nvSpPr>
        <p:spPr bwMode="auto">
          <a:xfrm>
            <a:off x="685800" y="1905000"/>
            <a:ext cx="8229600" cy="2862322"/>
          </a:xfrm>
          <a:prstGeom prst="rect">
            <a:avLst/>
          </a:prstGeom>
          <a:noFill/>
          <a:ln w="9525">
            <a:noFill/>
            <a:miter lim="800000"/>
            <a:headEnd/>
            <a:tailEnd/>
          </a:ln>
        </p:spPr>
        <p:txBody>
          <a:bodyPr>
            <a:spAutoFit/>
          </a:bodyPr>
          <a:lstStyle/>
          <a:p>
            <a:pPr marL="342900" indent="-342900"/>
            <a:r>
              <a:rPr lang="en-US" sz="3200" b="1" i="1" dirty="0">
                <a:latin typeface="Calibri" pitchFamily="34" charset="0"/>
              </a:rPr>
              <a:t>Purpose</a:t>
            </a:r>
            <a:r>
              <a:rPr lang="en-US" sz="3200" dirty="0">
                <a:latin typeface="Calibri" pitchFamily="34" charset="0"/>
              </a:rPr>
              <a:t>:  </a:t>
            </a:r>
            <a:r>
              <a:rPr lang="en-US" sz="2800" dirty="0">
                <a:latin typeface="Calibri" pitchFamily="34" charset="0"/>
              </a:rPr>
              <a:t>to introduce the College Ready Writers Program developed with your steering committee and to invite additional teachers to participate</a:t>
            </a:r>
          </a:p>
          <a:p>
            <a:pPr marL="342900" indent="-342900"/>
            <a:r>
              <a:rPr lang="en-US" sz="3200" b="1" i="1" dirty="0">
                <a:latin typeface="Calibri" pitchFamily="34" charset="0"/>
              </a:rPr>
              <a:t>     </a:t>
            </a:r>
          </a:p>
          <a:p>
            <a:pPr marL="342900" indent="-342900"/>
            <a:r>
              <a:rPr lang="en-US" sz="3200" b="1" i="1" dirty="0">
                <a:latin typeface="Calibri" pitchFamily="34" charset="0"/>
              </a:rPr>
              <a:t>Non-Purpose</a:t>
            </a:r>
            <a:r>
              <a:rPr lang="en-US" sz="3200" b="1" dirty="0">
                <a:latin typeface="Calibri" pitchFamily="34" charset="0"/>
              </a:rPr>
              <a:t>:  </a:t>
            </a:r>
            <a:r>
              <a:rPr lang="en-US" sz="2800" dirty="0">
                <a:latin typeface="Calibri" pitchFamily="34" charset="0"/>
              </a:rPr>
              <a:t>to present a course syllabus or prescribed program</a:t>
            </a:r>
          </a:p>
        </p:txBody>
      </p:sp>
      <p:pic>
        <p:nvPicPr>
          <p:cNvPr id="25603" name="Picture 5" descr="OWP Icon"/>
          <p:cNvPicPr>
            <a:picLocks noChangeAspect="1" noChangeArrowheads="1"/>
          </p:cNvPicPr>
          <p:nvPr/>
        </p:nvPicPr>
        <p:blipFill>
          <a:blip r:embed="rId3"/>
          <a:srcRect/>
          <a:stretch>
            <a:fillRect/>
          </a:stretch>
        </p:blipFill>
        <p:spPr bwMode="auto">
          <a:xfrm>
            <a:off x="6400800" y="5486400"/>
            <a:ext cx="2408238" cy="105886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lstStyle/>
          <a:p>
            <a:pPr eaLnBrk="1" hangingPunct="1">
              <a:defRPr/>
            </a:pPr>
            <a:endParaRPr lang="en-US">
              <a:effectLst>
                <a:outerShdw blurRad="38100" dist="38100" dir="2700000" algn="tl">
                  <a:srgbClr val="000000"/>
                </a:outerShdw>
              </a:effectLst>
            </a:endParaRPr>
          </a:p>
        </p:txBody>
      </p:sp>
      <p:sp>
        <p:nvSpPr>
          <p:cNvPr id="27650" name="TextBox 3"/>
          <p:cNvSpPr txBox="1">
            <a:spLocks noChangeArrowheads="1"/>
          </p:cNvSpPr>
          <p:nvPr/>
        </p:nvSpPr>
        <p:spPr bwMode="auto">
          <a:xfrm>
            <a:off x="685800" y="1905000"/>
            <a:ext cx="8229600" cy="3108325"/>
          </a:xfrm>
          <a:prstGeom prst="rect">
            <a:avLst/>
          </a:prstGeom>
          <a:noFill/>
          <a:ln w="9525">
            <a:noFill/>
            <a:miter lim="800000"/>
            <a:headEnd/>
            <a:tailEnd/>
          </a:ln>
        </p:spPr>
        <p:txBody>
          <a:bodyPr>
            <a:spAutoFit/>
          </a:bodyPr>
          <a:lstStyle/>
          <a:p>
            <a:pPr marL="342900" indent="-342900">
              <a:buFontTx/>
              <a:buChar char="•"/>
            </a:pPr>
            <a:r>
              <a:rPr lang="en-US" sz="2800" dirty="0">
                <a:latin typeface="Calibri" pitchFamily="34" charset="0"/>
              </a:rPr>
              <a:t>We appreciate your name tags.</a:t>
            </a:r>
          </a:p>
          <a:p>
            <a:pPr marL="342900" indent="-342900">
              <a:buFontTx/>
              <a:buChar char="•"/>
            </a:pPr>
            <a:endParaRPr lang="en-US" sz="2800" dirty="0">
              <a:latin typeface="Calibri" pitchFamily="34" charset="0"/>
            </a:endParaRPr>
          </a:p>
          <a:p>
            <a:pPr marL="342900" indent="-342900">
              <a:buFontTx/>
              <a:buChar char="•"/>
            </a:pPr>
            <a:r>
              <a:rPr lang="en-US" sz="2800" dirty="0">
                <a:latin typeface="Calibri" pitchFamily="34" charset="0"/>
              </a:rPr>
              <a:t>Please </a:t>
            </a:r>
            <a:r>
              <a:rPr lang="en-US" sz="2800" dirty="0" smtClean="0">
                <a:latin typeface="Calibri" pitchFamily="34" charset="0"/>
              </a:rPr>
              <a:t>set </a:t>
            </a:r>
            <a:r>
              <a:rPr lang="en-US" sz="2800" dirty="0" smtClean="0">
                <a:latin typeface="Calibri" pitchFamily="34" charset="0"/>
              </a:rPr>
              <a:t>cell phones to vibrate.</a:t>
            </a:r>
            <a:endParaRPr lang="en-US" sz="2800" dirty="0">
              <a:latin typeface="Calibri" pitchFamily="34" charset="0"/>
            </a:endParaRPr>
          </a:p>
          <a:p>
            <a:pPr marL="342900" indent="-342900">
              <a:buFontTx/>
              <a:buChar char="•"/>
            </a:pPr>
            <a:endParaRPr lang="en-US" sz="2800" dirty="0">
              <a:latin typeface="Calibri" pitchFamily="34" charset="0"/>
            </a:endParaRPr>
          </a:p>
          <a:p>
            <a:pPr marL="342900" indent="-342900">
              <a:buFontTx/>
              <a:buChar char="•"/>
            </a:pPr>
            <a:r>
              <a:rPr lang="en-US" sz="2800" dirty="0">
                <a:latin typeface="Calibri" pitchFamily="34" charset="0"/>
              </a:rPr>
              <a:t>Feel comfortable stepping outside when necessary.</a:t>
            </a:r>
          </a:p>
          <a:p>
            <a:pPr marL="342900" indent="-342900">
              <a:buFontTx/>
              <a:buChar char="•"/>
            </a:pPr>
            <a:endParaRPr lang="en-US" sz="2800" dirty="0">
              <a:latin typeface="Calibri" pitchFamily="34" charset="0"/>
            </a:endParaRPr>
          </a:p>
          <a:p>
            <a:pPr marL="342900" indent="-342900">
              <a:buFontTx/>
              <a:buChar char="•"/>
            </a:pPr>
            <a:r>
              <a:rPr lang="en-US" sz="2800" dirty="0">
                <a:latin typeface="Calibri" pitchFamily="34" charset="0"/>
              </a:rPr>
              <a:t>Use the “Parking Lot” for your questions</a:t>
            </a:r>
          </a:p>
        </p:txBody>
      </p:sp>
      <p:pic>
        <p:nvPicPr>
          <p:cNvPr id="27651" name="Picture 5" descr="OWP Icon"/>
          <p:cNvPicPr>
            <a:picLocks noChangeAspect="1" noChangeArrowheads="1"/>
          </p:cNvPicPr>
          <p:nvPr/>
        </p:nvPicPr>
        <p:blipFill>
          <a:blip r:embed="rId3"/>
          <a:srcRect/>
          <a:stretch>
            <a:fillRect/>
          </a:stretch>
        </p:blipFill>
        <p:spPr bwMode="auto">
          <a:xfrm>
            <a:off x="6400800" y="5486400"/>
            <a:ext cx="2408238" cy="1058863"/>
          </a:xfrm>
          <a:prstGeom prst="rect">
            <a:avLst/>
          </a:prstGeom>
          <a:noFill/>
          <a:ln w="9525">
            <a:noFill/>
            <a:miter lim="800000"/>
            <a:headEnd/>
            <a:tailEnd/>
          </a:ln>
        </p:spPr>
      </p:pic>
      <p:pic>
        <p:nvPicPr>
          <p:cNvPr id="27652" name="Picture 6" descr="th?id=H"/>
          <p:cNvPicPr>
            <a:picLocks noChangeAspect="1" noChangeArrowheads="1"/>
          </p:cNvPicPr>
          <p:nvPr/>
        </p:nvPicPr>
        <p:blipFill>
          <a:blip r:embed="rId4"/>
          <a:srcRect/>
          <a:stretch>
            <a:fillRect/>
          </a:stretch>
        </p:blipFill>
        <p:spPr bwMode="auto">
          <a:xfrm>
            <a:off x="5562600" y="457200"/>
            <a:ext cx="2971800" cy="2239963"/>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ctrTitle" idx="4294967295"/>
          </p:nvPr>
        </p:nvSpPr>
        <p:spPr>
          <a:xfrm>
            <a:off x="381000" y="152400"/>
            <a:ext cx="7772400" cy="1470025"/>
          </a:xfrm>
        </p:spPr>
        <p:txBody>
          <a:bodyPr/>
          <a:lstStyle/>
          <a:p>
            <a:pPr eaLnBrk="1" hangingPunct="1"/>
            <a:r>
              <a:rPr lang="en-US" sz="4800" smtClean="0"/>
              <a:t>Team Builder </a:t>
            </a:r>
          </a:p>
        </p:txBody>
      </p:sp>
      <p:sp>
        <p:nvSpPr>
          <p:cNvPr id="29698" name="Subtitle 2"/>
          <p:cNvSpPr>
            <a:spLocks noGrp="1"/>
          </p:cNvSpPr>
          <p:nvPr>
            <p:ph type="subTitle" idx="4294967295"/>
          </p:nvPr>
        </p:nvSpPr>
        <p:spPr>
          <a:xfrm>
            <a:off x="228600" y="1981200"/>
            <a:ext cx="8686800" cy="2590800"/>
          </a:xfrm>
        </p:spPr>
        <p:txBody>
          <a:bodyPr/>
          <a:lstStyle/>
          <a:p>
            <a:pPr marL="0" indent="0" algn="ctr" eaLnBrk="1" hangingPunct="1">
              <a:lnSpc>
                <a:spcPct val="80000"/>
              </a:lnSpc>
              <a:buFont typeface="Wingdings" pitchFamily="2" charset="2"/>
              <a:buNone/>
            </a:pPr>
            <a:endParaRPr lang="en-US" sz="2600" smtClean="0">
              <a:solidFill>
                <a:srgbClr val="000000"/>
              </a:solidFill>
            </a:endParaRPr>
          </a:p>
          <a:p>
            <a:pPr marL="0" indent="0" algn="ctr" eaLnBrk="1" hangingPunct="1">
              <a:lnSpc>
                <a:spcPct val="80000"/>
              </a:lnSpc>
              <a:buFont typeface="Wingdings" pitchFamily="2" charset="2"/>
              <a:buNone/>
            </a:pPr>
            <a:endParaRPr lang="en-US" sz="2600" smtClean="0">
              <a:solidFill>
                <a:srgbClr val="000000"/>
              </a:solidFill>
            </a:endParaRPr>
          </a:p>
          <a:p>
            <a:pPr marL="0" indent="0" algn="ctr" eaLnBrk="1" hangingPunct="1">
              <a:lnSpc>
                <a:spcPct val="80000"/>
              </a:lnSpc>
              <a:buFont typeface="Wingdings" pitchFamily="2" charset="2"/>
              <a:buNone/>
            </a:pPr>
            <a:endParaRPr lang="en-US" sz="2600" smtClean="0">
              <a:solidFill>
                <a:srgbClr val="000000"/>
              </a:solidFill>
            </a:endParaRPr>
          </a:p>
          <a:p>
            <a:pPr marL="0" indent="0" algn="ctr" eaLnBrk="1" hangingPunct="1">
              <a:lnSpc>
                <a:spcPct val="80000"/>
              </a:lnSpc>
              <a:buFont typeface="Wingdings" pitchFamily="2" charset="2"/>
              <a:buNone/>
            </a:pPr>
            <a:endParaRPr lang="en-US" sz="2600" smtClean="0">
              <a:solidFill>
                <a:srgbClr val="000000"/>
              </a:solidFill>
            </a:endParaRPr>
          </a:p>
          <a:p>
            <a:pPr marL="0" indent="0" algn="ctr" eaLnBrk="1" hangingPunct="1">
              <a:lnSpc>
                <a:spcPct val="80000"/>
              </a:lnSpc>
              <a:buFont typeface="Wingdings" pitchFamily="2" charset="2"/>
              <a:buNone/>
            </a:pPr>
            <a:r>
              <a:rPr lang="en-US" sz="3600" smtClean="0">
                <a:solidFill>
                  <a:srgbClr val="000000"/>
                </a:solidFill>
              </a:rPr>
              <a:t>Take off/ Touch down</a:t>
            </a:r>
            <a:endParaRPr lang="en-US" sz="3600" smtClean="0"/>
          </a:p>
        </p:txBody>
      </p:sp>
      <p:pic>
        <p:nvPicPr>
          <p:cNvPr id="29699" name="Picture 5" descr="OWP Icon"/>
          <p:cNvPicPr>
            <a:picLocks noChangeAspect="1" noChangeArrowheads="1"/>
          </p:cNvPicPr>
          <p:nvPr/>
        </p:nvPicPr>
        <p:blipFill>
          <a:blip r:embed="rId3"/>
          <a:srcRect/>
          <a:stretch>
            <a:fillRect/>
          </a:stretch>
        </p:blipFill>
        <p:spPr bwMode="auto">
          <a:xfrm>
            <a:off x="6400800" y="5486400"/>
            <a:ext cx="2408238" cy="1058863"/>
          </a:xfrm>
          <a:prstGeom prst="rect">
            <a:avLst/>
          </a:prstGeom>
          <a:noFill/>
          <a:ln w="9525">
            <a:noFill/>
            <a:miter lim="800000"/>
            <a:headEnd/>
            <a:tailEnd/>
          </a:ln>
        </p:spPr>
      </p:pic>
      <p:pic>
        <p:nvPicPr>
          <p:cNvPr id="29700" name="Picture 7" descr="th?id=H"/>
          <p:cNvPicPr>
            <a:picLocks noChangeAspect="1" noChangeArrowheads="1"/>
          </p:cNvPicPr>
          <p:nvPr/>
        </p:nvPicPr>
        <p:blipFill>
          <a:blip r:embed="rId4"/>
          <a:srcRect/>
          <a:stretch>
            <a:fillRect/>
          </a:stretch>
        </p:blipFill>
        <p:spPr bwMode="auto">
          <a:xfrm>
            <a:off x="3200400" y="2057400"/>
            <a:ext cx="2238375" cy="1485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idx="4294967295"/>
          </p:nvPr>
        </p:nvSpPr>
        <p:spPr/>
        <p:txBody>
          <a:bodyPr/>
          <a:lstStyle/>
          <a:p>
            <a:pPr eaLnBrk="1" hangingPunct="1"/>
            <a:r>
              <a:rPr lang="en-US" smtClean="0"/>
              <a:t>Steering Committee</a:t>
            </a:r>
          </a:p>
        </p:txBody>
      </p:sp>
      <p:sp>
        <p:nvSpPr>
          <p:cNvPr id="31746" name="Content Placeholder 2"/>
          <p:cNvSpPr>
            <a:spLocks noGrp="1"/>
          </p:cNvSpPr>
          <p:nvPr>
            <p:ph idx="4294967295"/>
          </p:nvPr>
        </p:nvSpPr>
        <p:spPr>
          <a:xfrm>
            <a:off x="457200" y="1676400"/>
            <a:ext cx="8229600" cy="4525963"/>
          </a:xfrm>
        </p:spPr>
        <p:txBody>
          <a:bodyPr/>
          <a:lstStyle/>
          <a:p>
            <a:pPr eaLnBrk="1" hangingPunct="1"/>
            <a:r>
              <a:rPr lang="en-US" smtClean="0"/>
              <a:t>Cindy Carden – ELA, Intermediate School</a:t>
            </a:r>
          </a:p>
          <a:p>
            <a:pPr eaLnBrk="1" hangingPunct="1"/>
            <a:r>
              <a:rPr lang="en-US" smtClean="0"/>
              <a:t>Gary Cook – Social Studies, High School</a:t>
            </a:r>
          </a:p>
          <a:p>
            <a:pPr eaLnBrk="1" hangingPunct="1"/>
            <a:r>
              <a:rPr lang="en-US" smtClean="0"/>
              <a:t>Katie Lathem – ELA, Middle School</a:t>
            </a:r>
          </a:p>
          <a:p>
            <a:pPr eaLnBrk="1" hangingPunct="1"/>
            <a:r>
              <a:rPr lang="en-US" smtClean="0"/>
              <a:t>Amy Sampson – ELA, High School</a:t>
            </a:r>
          </a:p>
          <a:p>
            <a:pPr eaLnBrk="1" hangingPunct="1"/>
            <a:r>
              <a:rPr lang="en-US" smtClean="0"/>
              <a:t>April Smith – Foreign language, Middle and High Schools</a:t>
            </a:r>
          </a:p>
          <a:p>
            <a:pPr eaLnBrk="1" hangingPunct="1"/>
            <a:r>
              <a:rPr lang="en-US" smtClean="0"/>
              <a:t>Katherine Smith – Art, High School</a:t>
            </a:r>
          </a:p>
        </p:txBody>
      </p:sp>
      <p:pic>
        <p:nvPicPr>
          <p:cNvPr id="31747" name="Picture 3"/>
          <p:cNvPicPr>
            <a:picLocks noChangeAspect="1"/>
          </p:cNvPicPr>
          <p:nvPr/>
        </p:nvPicPr>
        <p:blipFill>
          <a:blip r:embed="rId3"/>
          <a:srcRect/>
          <a:stretch>
            <a:fillRect/>
          </a:stretch>
        </p:blipFill>
        <p:spPr bwMode="auto">
          <a:xfrm>
            <a:off x="6172200" y="5334000"/>
            <a:ext cx="2408238" cy="10604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Layers">
  <a:themeElements>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Layers">
      <a:majorFont>
        <a:latin typeface="Times New Roman"/>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yers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Layers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Layers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Layers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Layers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Layers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Layers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Layers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Layers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2731</TotalTime>
  <Words>1150</Words>
  <Application>Microsoft Office PowerPoint</Application>
  <PresentationFormat>On-screen Show (4:3)</PresentationFormat>
  <Paragraphs>121</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Layers</vt:lpstr>
      <vt:lpstr>i3 grant: College-Ready Writers</vt:lpstr>
      <vt:lpstr>Introductions</vt:lpstr>
      <vt:lpstr>Alphabet Soup</vt:lpstr>
      <vt:lpstr>Goals</vt:lpstr>
      <vt:lpstr>Agenda</vt:lpstr>
      <vt:lpstr>Purpose/Non-Purpose</vt:lpstr>
      <vt:lpstr>PowerPoint Presentation</vt:lpstr>
      <vt:lpstr>Team Builder </vt:lpstr>
      <vt:lpstr>Steering Committee</vt:lpstr>
      <vt:lpstr>i3 Grant Goals</vt:lpstr>
      <vt:lpstr>                            Pecha Kucha</vt:lpstr>
      <vt:lpstr>Focused Freewrite</vt:lpstr>
      <vt:lpstr>Examine the handout  with a coding strategy </vt:lpstr>
      <vt:lpstr>Think about it…</vt:lpstr>
      <vt:lpstr>Unpack the Strategies</vt:lpstr>
      <vt:lpstr>Closure</vt:lpstr>
      <vt:lpstr>Exit Slips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i3 grant: College-Ready Writers</dc:title>
  <dc:creator>hplaptop</dc:creator>
  <cp:lastModifiedBy>Campus Computer User</cp:lastModifiedBy>
  <cp:revision>107</cp:revision>
  <dcterms:created xsi:type="dcterms:W3CDTF">2013-05-20T20:22:58Z</dcterms:created>
  <dcterms:modified xsi:type="dcterms:W3CDTF">2013-08-19T16:47:33Z</dcterms:modified>
</cp:coreProperties>
</file>